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63" r:id="rId2"/>
    <p:sldId id="256" r:id="rId3"/>
    <p:sldId id="261" r:id="rId4"/>
    <p:sldId id="257" r:id="rId5"/>
    <p:sldId id="258" r:id="rId6"/>
    <p:sldId id="259" r:id="rId7"/>
    <p:sldId id="260" r:id="rId8"/>
    <p:sldId id="262" r:id="rId9"/>
    <p:sldId id="264" r:id="rId10"/>
    <p:sldId id="265" r:id="rId11"/>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74CD5F0E-9CF1-4729-B495-9567FBBD9387}" type="datetimeFigureOut">
              <a:rPr lang="es-CO" smtClean="0"/>
              <a:t>10/11/2011</a:t>
            </a:fld>
            <a:endParaRPr lang="es-CO"/>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CO"/>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C8654E0A-D390-4471-A577-6E420F9B10F2}" type="slidenum">
              <a:rPr lang="es-CO" smtClean="0"/>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4CD5F0E-9CF1-4729-B495-9567FBBD9387}" type="datetimeFigureOut">
              <a:rPr lang="es-CO" smtClean="0"/>
              <a:t>10/11/2011</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C8654E0A-D390-4471-A577-6E420F9B10F2}"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4CD5F0E-9CF1-4729-B495-9567FBBD9387}" type="datetimeFigureOut">
              <a:rPr lang="es-CO" smtClean="0"/>
              <a:t>10/11/2011</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C8654E0A-D390-4471-A577-6E420F9B10F2}"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4CD5F0E-9CF1-4729-B495-9567FBBD9387}" type="datetimeFigureOut">
              <a:rPr lang="es-CO" smtClean="0"/>
              <a:t>10/11/2011</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C8654E0A-D390-4471-A577-6E420F9B10F2}" type="slidenum">
              <a:rPr lang="es-CO" smtClean="0"/>
              <a:t>‹Nº›</a:t>
            </a:fld>
            <a:endParaRPr lang="es-CO"/>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74CD5F0E-9CF1-4729-B495-9567FBBD9387}" type="datetimeFigureOut">
              <a:rPr lang="es-CO" smtClean="0"/>
              <a:t>10/11/2011</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C8654E0A-D390-4471-A577-6E420F9B10F2}" type="slidenum">
              <a:rPr lang="es-CO" smtClean="0"/>
              <a:t>‹Nº›</a:t>
            </a:fld>
            <a:endParaRPr lang="es-CO"/>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4CD5F0E-9CF1-4729-B495-9567FBBD9387}" type="datetimeFigureOut">
              <a:rPr lang="es-CO" smtClean="0"/>
              <a:t>10/11/2011</a:t>
            </a:fld>
            <a:endParaRPr lang="es-CO"/>
          </a:p>
        </p:txBody>
      </p:sp>
      <p:sp>
        <p:nvSpPr>
          <p:cNvPr id="6" name="5 Marcador de pie de página"/>
          <p:cNvSpPr>
            <a:spLocks noGrp="1"/>
          </p:cNvSpPr>
          <p:nvPr>
            <p:ph type="ftr" sz="quarter" idx="11"/>
          </p:nvPr>
        </p:nvSpPr>
        <p:spPr/>
        <p:txBody>
          <a:bodyPr/>
          <a:lstStyle>
            <a:extLst/>
          </a:lstStyle>
          <a:p>
            <a:endParaRPr lang="es-CO"/>
          </a:p>
        </p:txBody>
      </p:sp>
      <p:sp>
        <p:nvSpPr>
          <p:cNvPr id="7" name="6 Marcador de número de diapositiva"/>
          <p:cNvSpPr>
            <a:spLocks noGrp="1"/>
          </p:cNvSpPr>
          <p:nvPr>
            <p:ph type="sldNum" sz="quarter" idx="12"/>
          </p:nvPr>
        </p:nvSpPr>
        <p:spPr/>
        <p:txBody>
          <a:bodyPr/>
          <a:lstStyle>
            <a:extLst/>
          </a:lstStyle>
          <a:p>
            <a:fld id="{C8654E0A-D390-4471-A577-6E420F9B10F2}" type="slidenum">
              <a:rPr lang="es-CO" smtClean="0"/>
              <a:t>‹Nº›</a:t>
            </a:fld>
            <a:endParaRPr lang="es-CO"/>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74CD5F0E-9CF1-4729-B495-9567FBBD9387}" type="datetimeFigureOut">
              <a:rPr lang="es-CO" smtClean="0"/>
              <a:t>10/11/2011</a:t>
            </a:fld>
            <a:endParaRPr lang="es-CO"/>
          </a:p>
        </p:txBody>
      </p:sp>
      <p:sp>
        <p:nvSpPr>
          <p:cNvPr id="8" name="7 Marcador de pie de página"/>
          <p:cNvSpPr>
            <a:spLocks noGrp="1"/>
          </p:cNvSpPr>
          <p:nvPr>
            <p:ph type="ftr" sz="quarter" idx="11"/>
          </p:nvPr>
        </p:nvSpPr>
        <p:spPr/>
        <p:txBody>
          <a:bodyPr/>
          <a:lstStyle>
            <a:extLst/>
          </a:lstStyle>
          <a:p>
            <a:endParaRPr lang="es-CO"/>
          </a:p>
        </p:txBody>
      </p:sp>
      <p:sp>
        <p:nvSpPr>
          <p:cNvPr id="9" name="8 Marcador de número de diapositiva"/>
          <p:cNvSpPr>
            <a:spLocks noGrp="1"/>
          </p:cNvSpPr>
          <p:nvPr>
            <p:ph type="sldNum" sz="quarter" idx="12"/>
          </p:nvPr>
        </p:nvSpPr>
        <p:spPr/>
        <p:txBody>
          <a:bodyPr/>
          <a:lstStyle>
            <a:extLst/>
          </a:lstStyle>
          <a:p>
            <a:fld id="{C8654E0A-D390-4471-A577-6E420F9B10F2}" type="slidenum">
              <a:rPr lang="es-CO" smtClean="0"/>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74CD5F0E-9CF1-4729-B495-9567FBBD9387}" type="datetimeFigureOut">
              <a:rPr lang="es-CO" smtClean="0"/>
              <a:t>10/11/2011</a:t>
            </a:fld>
            <a:endParaRPr lang="es-CO"/>
          </a:p>
        </p:txBody>
      </p:sp>
      <p:sp>
        <p:nvSpPr>
          <p:cNvPr id="4" name="3 Marcador de pie de página"/>
          <p:cNvSpPr>
            <a:spLocks noGrp="1"/>
          </p:cNvSpPr>
          <p:nvPr>
            <p:ph type="ftr" sz="quarter" idx="11"/>
          </p:nvPr>
        </p:nvSpPr>
        <p:spPr/>
        <p:txBody>
          <a:bodyPr/>
          <a:lstStyle>
            <a:extLst/>
          </a:lstStyle>
          <a:p>
            <a:endParaRPr lang="es-CO"/>
          </a:p>
        </p:txBody>
      </p:sp>
      <p:sp>
        <p:nvSpPr>
          <p:cNvPr id="5" name="4 Marcador de número de diapositiva"/>
          <p:cNvSpPr>
            <a:spLocks noGrp="1"/>
          </p:cNvSpPr>
          <p:nvPr>
            <p:ph type="sldNum" sz="quarter" idx="12"/>
          </p:nvPr>
        </p:nvSpPr>
        <p:spPr/>
        <p:txBody>
          <a:bodyPr/>
          <a:lstStyle>
            <a:extLst/>
          </a:lstStyle>
          <a:p>
            <a:fld id="{C8654E0A-D390-4471-A577-6E420F9B10F2}" type="slidenum">
              <a:rPr lang="es-CO" smtClean="0"/>
              <a:t>‹Nº›</a:t>
            </a:fld>
            <a:endParaRPr lang="es-CO"/>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74CD5F0E-9CF1-4729-B495-9567FBBD9387}" type="datetimeFigureOut">
              <a:rPr lang="es-CO" smtClean="0"/>
              <a:t>10/11/2011</a:t>
            </a:fld>
            <a:endParaRPr lang="es-CO"/>
          </a:p>
        </p:txBody>
      </p:sp>
      <p:sp>
        <p:nvSpPr>
          <p:cNvPr id="3" name="2 Marcador de pie de página"/>
          <p:cNvSpPr>
            <a:spLocks noGrp="1"/>
          </p:cNvSpPr>
          <p:nvPr>
            <p:ph type="ftr" sz="quarter" idx="11"/>
          </p:nvPr>
        </p:nvSpPr>
        <p:spPr/>
        <p:txBody>
          <a:bodyPr/>
          <a:lstStyle>
            <a:extLst/>
          </a:lstStyle>
          <a:p>
            <a:endParaRPr lang="es-CO"/>
          </a:p>
        </p:txBody>
      </p:sp>
      <p:sp>
        <p:nvSpPr>
          <p:cNvPr id="4" name="3 Marcador de número de diapositiva"/>
          <p:cNvSpPr>
            <a:spLocks noGrp="1"/>
          </p:cNvSpPr>
          <p:nvPr>
            <p:ph type="sldNum" sz="quarter" idx="12"/>
          </p:nvPr>
        </p:nvSpPr>
        <p:spPr/>
        <p:txBody>
          <a:bodyPr/>
          <a:lstStyle>
            <a:extLst/>
          </a:lstStyle>
          <a:p>
            <a:fld id="{C8654E0A-D390-4471-A577-6E420F9B10F2}"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74CD5F0E-9CF1-4729-B495-9567FBBD9387}" type="datetimeFigureOut">
              <a:rPr lang="es-CO" smtClean="0"/>
              <a:t>10/11/2011</a:t>
            </a:fld>
            <a:endParaRPr lang="es-CO"/>
          </a:p>
        </p:txBody>
      </p:sp>
      <p:sp>
        <p:nvSpPr>
          <p:cNvPr id="6" name="5 Marcador de pie de página"/>
          <p:cNvSpPr>
            <a:spLocks noGrp="1"/>
          </p:cNvSpPr>
          <p:nvPr>
            <p:ph type="ftr" sz="quarter" idx="11"/>
          </p:nvPr>
        </p:nvSpPr>
        <p:spPr/>
        <p:txBody>
          <a:bodyPr/>
          <a:lstStyle>
            <a:extLst/>
          </a:lstStyle>
          <a:p>
            <a:endParaRPr lang="es-CO"/>
          </a:p>
        </p:txBody>
      </p:sp>
      <p:sp>
        <p:nvSpPr>
          <p:cNvPr id="7" name="6 Marcador de número de diapositiva"/>
          <p:cNvSpPr>
            <a:spLocks noGrp="1"/>
          </p:cNvSpPr>
          <p:nvPr>
            <p:ph type="sldNum" sz="quarter" idx="12"/>
          </p:nvPr>
        </p:nvSpPr>
        <p:spPr/>
        <p:txBody>
          <a:bodyPr/>
          <a:lstStyle>
            <a:extLst/>
          </a:lstStyle>
          <a:p>
            <a:fld id="{C8654E0A-D390-4471-A577-6E420F9B10F2}" type="slidenum">
              <a:rPr lang="es-CO" smtClean="0"/>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74CD5F0E-9CF1-4729-B495-9567FBBD9387}" type="datetimeFigureOut">
              <a:rPr lang="es-CO" smtClean="0"/>
              <a:t>10/11/2011</a:t>
            </a:fld>
            <a:endParaRPr lang="es-CO"/>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CO"/>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C8654E0A-D390-4471-A577-6E420F9B10F2}" type="slidenum">
              <a:rPr lang="es-CO" smtClean="0"/>
              <a:t>‹Nº›</a:t>
            </a:fld>
            <a:endParaRPr lang="es-CO"/>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4CD5F0E-9CF1-4729-B495-9567FBBD9387}" type="datetimeFigureOut">
              <a:rPr lang="es-CO" smtClean="0"/>
              <a:t>10/11/2011</a:t>
            </a:fld>
            <a:endParaRPr lang="es-CO"/>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CO"/>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8654E0A-D390-4471-A577-6E420F9B10F2}"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4" name="Picture 2" descr="C:\Users\Invitado\Pictures\hgg.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196752"/>
            <a:ext cx="6696744" cy="489654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ctrTitle"/>
          </p:nvPr>
        </p:nvSpPr>
        <p:spPr>
          <a:xfrm>
            <a:off x="1183341" y="1387736"/>
            <a:ext cx="6777318" cy="4849576"/>
          </a:xfrm>
        </p:spPr>
        <p:txBody>
          <a:bodyPr>
            <a:normAutofit fontScale="90000"/>
          </a:bodyPr>
          <a:lstStyle/>
          <a:p>
            <a:r>
              <a:rPr lang="es-CO" sz="2400" b="1" dirty="0" smtClean="0">
                <a:latin typeface="Algerian" pitchFamily="82" charset="0"/>
              </a:rPr>
              <a:t/>
            </a:r>
            <a:br>
              <a:rPr lang="es-CO" sz="2400" b="1" dirty="0" smtClean="0">
                <a:latin typeface="Algerian" pitchFamily="82" charset="0"/>
              </a:rPr>
            </a:br>
            <a:r>
              <a:rPr lang="es-CO" sz="2400" b="1" dirty="0">
                <a:latin typeface="Algerian" pitchFamily="82" charset="0"/>
              </a:rPr>
              <a:t/>
            </a:r>
            <a:br>
              <a:rPr lang="es-CO" sz="2400" b="1" dirty="0">
                <a:latin typeface="Algerian" pitchFamily="82" charset="0"/>
              </a:rPr>
            </a:br>
            <a:r>
              <a:rPr lang="es-CO" sz="2400" b="1" dirty="0" smtClean="0">
                <a:latin typeface="Algerian" pitchFamily="82" charset="0"/>
              </a:rPr>
              <a:t>Corporación universitaria de ciencias empresariales educación y salud</a:t>
            </a:r>
            <a:br>
              <a:rPr lang="es-CO" sz="2400" b="1" dirty="0" smtClean="0">
                <a:latin typeface="Algerian" pitchFamily="82" charset="0"/>
              </a:rPr>
            </a:br>
            <a:r>
              <a:rPr lang="es-CO" sz="2400" b="1" dirty="0" smtClean="0">
                <a:latin typeface="Algerian" pitchFamily="82" charset="0"/>
              </a:rPr>
              <a:t>corsalud</a:t>
            </a:r>
            <a:br>
              <a:rPr lang="es-CO" sz="2400" b="1" dirty="0" smtClean="0">
                <a:latin typeface="Algerian" pitchFamily="82" charset="0"/>
              </a:rPr>
            </a:br>
            <a:r>
              <a:rPr lang="es-CO" sz="2400" b="1" dirty="0">
                <a:latin typeface="Algerian" pitchFamily="82" charset="0"/>
              </a:rPr>
              <a:t/>
            </a:r>
            <a:br>
              <a:rPr lang="es-CO" sz="2400" b="1" dirty="0">
                <a:latin typeface="Algerian" pitchFamily="82" charset="0"/>
              </a:rPr>
            </a:br>
            <a:r>
              <a:rPr lang="es-CO" sz="2400" b="1" dirty="0" smtClean="0">
                <a:latin typeface="Algerian" pitchFamily="82" charset="0"/>
              </a:rPr>
              <a:t/>
            </a:r>
            <a:br>
              <a:rPr lang="es-CO" sz="2400" b="1" dirty="0" smtClean="0">
                <a:latin typeface="Algerian" pitchFamily="82" charset="0"/>
              </a:rPr>
            </a:br>
            <a:r>
              <a:rPr lang="es-CO" sz="2400" b="1" dirty="0">
                <a:latin typeface="Algerian" pitchFamily="82" charset="0"/>
              </a:rPr>
              <a:t/>
            </a:r>
            <a:br>
              <a:rPr lang="es-CO" sz="2400" b="1" dirty="0">
                <a:latin typeface="Algerian" pitchFamily="82" charset="0"/>
              </a:rPr>
            </a:br>
            <a:r>
              <a:rPr lang="es-CO" sz="2400" b="1" dirty="0" smtClean="0">
                <a:latin typeface="Algerian" pitchFamily="82" charset="0"/>
              </a:rPr>
              <a:t>ii semestre –radiología </a:t>
            </a:r>
            <a:br>
              <a:rPr lang="es-CO" sz="2400" b="1" dirty="0" smtClean="0">
                <a:latin typeface="Algerian" pitchFamily="82" charset="0"/>
              </a:rPr>
            </a:br>
            <a:r>
              <a:rPr lang="es-CO" sz="2400" b="1" dirty="0">
                <a:latin typeface="Algerian" pitchFamily="82" charset="0"/>
              </a:rPr>
              <a:t/>
            </a:r>
            <a:br>
              <a:rPr lang="es-CO" sz="2400" b="1" dirty="0">
                <a:latin typeface="Algerian" pitchFamily="82" charset="0"/>
              </a:rPr>
            </a:br>
            <a:r>
              <a:rPr lang="es-CO" sz="2400" b="1" dirty="0">
                <a:latin typeface="Algerian" pitchFamily="82" charset="0"/>
              </a:rPr>
              <a:t/>
            </a:r>
            <a:br>
              <a:rPr lang="es-CO" sz="2400" b="1" dirty="0">
                <a:latin typeface="Algerian" pitchFamily="82" charset="0"/>
              </a:rPr>
            </a:br>
            <a:r>
              <a:rPr lang="es-CO" sz="2400" b="1" dirty="0" smtClean="0">
                <a:latin typeface="Algerian" pitchFamily="82" charset="0"/>
              </a:rPr>
              <a:t>física radiológica </a:t>
            </a:r>
            <a:br>
              <a:rPr lang="es-CO" sz="2400" b="1" dirty="0" smtClean="0">
                <a:latin typeface="Algerian" pitchFamily="82" charset="0"/>
              </a:rPr>
            </a:br>
            <a:r>
              <a:rPr lang="es-CO" sz="2400" b="1" dirty="0">
                <a:latin typeface="Algerian" pitchFamily="82" charset="0"/>
              </a:rPr>
              <a:t/>
            </a:r>
            <a:br>
              <a:rPr lang="es-CO" sz="2400" b="1" dirty="0">
                <a:latin typeface="Algerian" pitchFamily="82" charset="0"/>
              </a:rPr>
            </a:br>
            <a:r>
              <a:rPr lang="es-CO" sz="2400" b="1" dirty="0" smtClean="0">
                <a:latin typeface="Algerian" pitchFamily="82" charset="0"/>
              </a:rPr>
              <a:t/>
            </a:r>
            <a:br>
              <a:rPr lang="es-CO" sz="2400" b="1" dirty="0" smtClean="0">
                <a:latin typeface="Algerian" pitchFamily="82" charset="0"/>
              </a:rPr>
            </a:br>
            <a:r>
              <a:rPr lang="es-CO" sz="2400" b="1" dirty="0">
                <a:latin typeface="Algerian" pitchFamily="82" charset="0"/>
              </a:rPr>
              <a:t/>
            </a:r>
            <a:br>
              <a:rPr lang="es-CO" sz="2400" b="1" dirty="0">
                <a:latin typeface="Algerian" pitchFamily="82" charset="0"/>
              </a:rPr>
            </a:br>
            <a:r>
              <a:rPr lang="es-CO" sz="2400" b="1" dirty="0" smtClean="0">
                <a:latin typeface="Algerian" pitchFamily="82" charset="0"/>
              </a:rPr>
              <a:t>Julieth Paola Ozuna arias </a:t>
            </a:r>
            <a:br>
              <a:rPr lang="es-CO" sz="2400" b="1" dirty="0" smtClean="0">
                <a:latin typeface="Algerian" pitchFamily="82" charset="0"/>
              </a:rPr>
            </a:br>
            <a:r>
              <a:rPr lang="es-CO" sz="2400" b="1" dirty="0">
                <a:latin typeface="Algerian" pitchFamily="82" charset="0"/>
              </a:rPr>
              <a:t/>
            </a:r>
            <a:br>
              <a:rPr lang="es-CO" sz="2400" b="1" dirty="0">
                <a:latin typeface="Algerian" pitchFamily="82" charset="0"/>
              </a:rPr>
            </a:br>
            <a:r>
              <a:rPr lang="es-CO" sz="2400" b="1" dirty="0" smtClean="0">
                <a:latin typeface="Algerian" pitchFamily="82" charset="0"/>
              </a:rPr>
              <a:t>2011</a:t>
            </a:r>
            <a:endParaRPr lang="es-CO" sz="2400" b="1" dirty="0">
              <a:latin typeface="Algerian" pitchFamily="82" charset="0"/>
            </a:endParaRPr>
          </a:p>
        </p:txBody>
      </p:sp>
    </p:spTree>
    <p:extLst>
      <p:ext uri="{BB962C8B-B14F-4D97-AF65-F5344CB8AC3E}">
        <p14:creationId xmlns:p14="http://schemas.microsoft.com/office/powerpoint/2010/main" val="386050445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Autofit/>
          </a:bodyPr>
          <a:lstStyle/>
          <a:p>
            <a:r>
              <a:rPr lang="es-CO" sz="9600" b="1" dirty="0" smtClean="0">
                <a:latin typeface="Algerian" pitchFamily="82" charset="0"/>
              </a:rPr>
              <a:t>Gracias !!</a:t>
            </a:r>
            <a:endParaRPr lang="es-CO" sz="9600" b="1" dirty="0">
              <a:latin typeface="Algerian" pitchFamily="82" charset="0"/>
            </a:endParaRPr>
          </a:p>
        </p:txBody>
      </p:sp>
    </p:spTree>
    <p:extLst>
      <p:ext uri="{BB962C8B-B14F-4D97-AF65-F5344CB8AC3E}">
        <p14:creationId xmlns:p14="http://schemas.microsoft.com/office/powerpoint/2010/main" val="2559692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476673"/>
            <a:ext cx="7772400" cy="1080119"/>
          </a:xfrm>
        </p:spPr>
        <p:txBody>
          <a:bodyPr>
            <a:normAutofit fontScale="90000"/>
          </a:bodyPr>
          <a:lstStyle/>
          <a:p>
            <a:r>
              <a:rPr lang="es-CO" sz="2800" dirty="0" smtClean="0">
                <a:latin typeface="Algerian" pitchFamily="82" charset="0"/>
              </a:rPr>
              <a:t>Radiación dispersa</a:t>
            </a:r>
            <a:r>
              <a:rPr lang="es-CO" dirty="0" smtClean="0"/>
              <a:t>:</a:t>
            </a:r>
            <a:br>
              <a:rPr lang="es-CO" dirty="0" smtClean="0"/>
            </a:br>
            <a:endParaRPr lang="es-CO" dirty="0"/>
          </a:p>
        </p:txBody>
      </p:sp>
      <p:sp>
        <p:nvSpPr>
          <p:cNvPr id="3" name="2 Subtítulo"/>
          <p:cNvSpPr>
            <a:spLocks noGrp="1"/>
          </p:cNvSpPr>
          <p:nvPr>
            <p:ph type="subTitle" idx="1"/>
          </p:nvPr>
        </p:nvSpPr>
        <p:spPr>
          <a:xfrm>
            <a:off x="683568" y="1556792"/>
            <a:ext cx="6400800" cy="2328664"/>
          </a:xfrm>
        </p:spPr>
        <p:txBody>
          <a:bodyPr>
            <a:normAutofit fontScale="92500" lnSpcReduction="10000"/>
          </a:bodyPr>
          <a:lstStyle/>
          <a:p>
            <a:r>
              <a:rPr lang="es-CO" b="1" dirty="0" smtClean="0">
                <a:solidFill>
                  <a:schemeClr val="tx1"/>
                </a:solidFill>
                <a:latin typeface="Algerian" pitchFamily="82" charset="0"/>
              </a:rPr>
              <a:t> es la que se desplaza en una dirección  distinta a la de su fuente de energía ,su consecuencia es la perdida  de la calidad de la imagen y debe ser restringida  o en lo posible eliminada </a:t>
            </a:r>
            <a:endParaRPr lang="es-CO" b="1" dirty="0">
              <a:solidFill>
                <a:schemeClr val="tx1"/>
              </a:solidFill>
              <a:latin typeface="Algerian" pitchFamily="82" charset="0"/>
            </a:endParaRPr>
          </a:p>
        </p:txBody>
      </p:sp>
      <p:pic>
        <p:nvPicPr>
          <p:cNvPr id="2050" name="Picture 2" descr="C:\Users\Invitado\Pictures\r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3501008"/>
            <a:ext cx="3168352" cy="31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95200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476673"/>
            <a:ext cx="7772400" cy="1296143"/>
          </a:xfrm>
        </p:spPr>
        <p:txBody>
          <a:bodyPr>
            <a:normAutofit/>
          </a:bodyPr>
          <a:lstStyle/>
          <a:p>
            <a:r>
              <a:rPr lang="es-CO" sz="3600" dirty="0" smtClean="0">
                <a:latin typeface="Algerian" pitchFamily="82" charset="0"/>
              </a:rPr>
              <a:t>Algo mas :</a:t>
            </a:r>
            <a:endParaRPr lang="es-CO" sz="3600" dirty="0">
              <a:latin typeface="Algerian" pitchFamily="82" charset="0"/>
            </a:endParaRPr>
          </a:p>
        </p:txBody>
      </p:sp>
      <p:sp>
        <p:nvSpPr>
          <p:cNvPr id="3" name="2 Subtítulo"/>
          <p:cNvSpPr>
            <a:spLocks noGrp="1"/>
          </p:cNvSpPr>
          <p:nvPr>
            <p:ph type="subTitle" idx="1"/>
          </p:nvPr>
        </p:nvSpPr>
        <p:spPr>
          <a:xfrm>
            <a:off x="1371600" y="2276872"/>
            <a:ext cx="6400800" cy="3361928"/>
          </a:xfrm>
        </p:spPr>
        <p:txBody>
          <a:bodyPr>
            <a:normAutofit fontScale="92500" lnSpcReduction="10000"/>
          </a:bodyPr>
          <a:lstStyle/>
          <a:p>
            <a:r>
              <a:rPr lang="es-CO" b="1" dirty="0" smtClean="0">
                <a:solidFill>
                  <a:schemeClr val="tx1"/>
                </a:solidFill>
                <a:latin typeface="Algerian" pitchFamily="82" charset="0"/>
              </a:rPr>
              <a:t>Una correcta colimación del haz de radiación tiene un efecto primario por el que se reduce la radiación del paciente ya que restringe el área irradiada de tejido, una buena colimación también mejora el contraste de la imagen ya que se genera menos cantidad de radiación secundaria o dispersa </a:t>
            </a:r>
            <a:endParaRPr lang="es-CO" b="1" dirty="0">
              <a:solidFill>
                <a:schemeClr val="tx1"/>
              </a:solidFill>
              <a:latin typeface="Algerian" pitchFamily="82" charset="0"/>
            </a:endParaRPr>
          </a:p>
        </p:txBody>
      </p:sp>
    </p:spTree>
    <p:extLst>
      <p:ext uri="{BB962C8B-B14F-4D97-AF65-F5344CB8AC3E}">
        <p14:creationId xmlns:p14="http://schemas.microsoft.com/office/powerpoint/2010/main" val="26342997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700808"/>
            <a:ext cx="8229600" cy="4525963"/>
          </a:xfrm>
        </p:spPr>
        <p:txBody>
          <a:bodyPr>
            <a:normAutofit lnSpcReduction="10000"/>
          </a:bodyPr>
          <a:lstStyle/>
          <a:p>
            <a:r>
              <a:rPr lang="es-CO" sz="3200" b="1" dirty="0" smtClean="0">
                <a:latin typeface="Algerian" pitchFamily="82" charset="0"/>
              </a:rPr>
              <a:t>El incremento de la radiación dispersa contribuye a tres factores que son:</a:t>
            </a:r>
          </a:p>
          <a:p>
            <a:r>
              <a:rPr lang="es-CO" sz="2800" b="1" dirty="0" smtClean="0">
                <a:latin typeface="Algerian" pitchFamily="82" charset="0"/>
              </a:rPr>
              <a:t>1.el incremento del valor del kvp</a:t>
            </a:r>
          </a:p>
          <a:p>
            <a:r>
              <a:rPr lang="es-CO" sz="2800" b="1" dirty="0" smtClean="0">
                <a:latin typeface="Algerian" pitchFamily="82" charset="0"/>
              </a:rPr>
              <a:t>2.un tamaño del campo de rayos x mayor</a:t>
            </a:r>
          </a:p>
          <a:p>
            <a:r>
              <a:rPr lang="es-CO" sz="2800" b="1" dirty="0" smtClean="0">
                <a:latin typeface="Algerian" pitchFamily="82" charset="0"/>
              </a:rPr>
              <a:t>3.un mayor grosor del paciente. </a:t>
            </a:r>
          </a:p>
          <a:p>
            <a:pPr marL="0" indent="0">
              <a:buNone/>
            </a:pPr>
            <a:r>
              <a:rPr lang="es-CO" sz="2800" b="1" dirty="0" smtClean="0">
                <a:latin typeface="Algerian" pitchFamily="82" charset="0"/>
              </a:rPr>
              <a:t>los colimadores se diseñan para controlar y minimizar la radiación dispersa limitando el tamaño del campo únicamente a la anatomía de interés  </a:t>
            </a:r>
            <a:endParaRPr lang="es-CO" sz="2800" b="1" dirty="0">
              <a:latin typeface="Algerian" pitchFamily="82" charset="0"/>
            </a:endParaRPr>
          </a:p>
        </p:txBody>
      </p:sp>
    </p:spTree>
    <p:extLst>
      <p:ext uri="{BB962C8B-B14F-4D97-AF65-F5344CB8AC3E}">
        <p14:creationId xmlns:p14="http://schemas.microsoft.com/office/powerpoint/2010/main" val="18729750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buNone/>
            </a:pPr>
            <a:r>
              <a:rPr lang="es-CO" sz="2800" b="1" dirty="0" smtClean="0">
                <a:latin typeface="Algerian" pitchFamily="82" charset="0"/>
              </a:rPr>
              <a:t>Hay dos tipos de rayos x responsables de la densidad óptica y del contraste en una r4adiografia :</a:t>
            </a:r>
          </a:p>
          <a:p>
            <a:pPr marL="0" indent="0">
              <a:buNone/>
            </a:pPr>
            <a:r>
              <a:rPr lang="es-CO" sz="2800" b="1" dirty="0" smtClean="0">
                <a:latin typeface="Algerian" pitchFamily="82" charset="0"/>
              </a:rPr>
              <a:t>1.Los que pasan a través del paciente sin  interactuar </a:t>
            </a:r>
          </a:p>
          <a:p>
            <a:pPr marL="0" indent="0">
              <a:buNone/>
            </a:pPr>
            <a:r>
              <a:rPr lang="es-CO" sz="2800" b="1" dirty="0" smtClean="0">
                <a:latin typeface="Algerian" pitchFamily="82" charset="0"/>
              </a:rPr>
              <a:t>2.Y los que se dispersan dentro del paciente  por interacción compton</a:t>
            </a:r>
          </a:p>
          <a:p>
            <a:pPr marL="0" indent="0">
              <a:buNone/>
            </a:pPr>
            <a:r>
              <a:rPr lang="es-CO" dirty="0" smtClean="0"/>
              <a:t> </a:t>
            </a:r>
          </a:p>
        </p:txBody>
      </p:sp>
      <p:sp>
        <p:nvSpPr>
          <p:cNvPr id="2" name="1 Título"/>
          <p:cNvSpPr>
            <a:spLocks noGrp="1"/>
          </p:cNvSpPr>
          <p:nvPr>
            <p:ph type="title"/>
          </p:nvPr>
        </p:nvSpPr>
        <p:spPr/>
        <p:txBody>
          <a:bodyPr>
            <a:normAutofit/>
          </a:bodyPr>
          <a:lstStyle/>
          <a:p>
            <a:r>
              <a:rPr lang="es-CO" sz="3200" dirty="0" smtClean="0">
                <a:latin typeface="Algerian" pitchFamily="82" charset="0"/>
              </a:rPr>
              <a:t>Producción de la radiación dispersa </a:t>
            </a:r>
            <a:r>
              <a:rPr lang="es-CO" sz="3200" b="1" dirty="0" smtClean="0">
                <a:latin typeface="Algerian" pitchFamily="82" charset="0"/>
              </a:rPr>
              <a:t>:</a:t>
            </a:r>
            <a:endParaRPr lang="es-CO" sz="3200" b="1" dirty="0">
              <a:latin typeface="Algerian" pitchFamily="82" charset="0"/>
            </a:endParaRPr>
          </a:p>
        </p:txBody>
      </p:sp>
    </p:spTree>
    <p:extLst>
      <p:ext uri="{BB962C8B-B14F-4D97-AF65-F5344CB8AC3E}">
        <p14:creationId xmlns:p14="http://schemas.microsoft.com/office/powerpoint/2010/main" val="32783072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CO" sz="2800" b="1" dirty="0" smtClean="0">
                <a:latin typeface="Algerian" pitchFamily="82" charset="0"/>
              </a:rPr>
              <a:t>Los rayos x que salen  del paciente no se aprovechan y los que interactúan con el receptor de imágenes se llaman rayos x formadores de la imagen </a:t>
            </a:r>
            <a:endParaRPr lang="es-CO" sz="2800" b="1" dirty="0">
              <a:latin typeface="Algerian" pitchFamily="82"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573016"/>
            <a:ext cx="4905375" cy="2841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69304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CO" sz="2800" b="1" dirty="0" smtClean="0">
                <a:latin typeface="Algerian" pitchFamily="82" charset="0"/>
              </a:rPr>
              <a:t>Existen dos tipos de aparatos para </a:t>
            </a:r>
            <a:r>
              <a:rPr lang="es-CO" sz="2800" b="1" dirty="0">
                <a:latin typeface="Algerian" pitchFamily="82" charset="0"/>
              </a:rPr>
              <a:t> </a:t>
            </a:r>
            <a:r>
              <a:rPr lang="es-CO" sz="2800" b="1" dirty="0" smtClean="0">
                <a:latin typeface="Algerian" pitchFamily="82" charset="0"/>
              </a:rPr>
              <a:t>reducir la cantidad de  radiación dispersa que alcanza el receptor de imagen </a:t>
            </a:r>
          </a:p>
          <a:p>
            <a:r>
              <a:rPr lang="es-CO" sz="2800" b="1" dirty="0" smtClean="0">
                <a:latin typeface="Algerian" pitchFamily="82" charset="0"/>
              </a:rPr>
              <a:t>1. antes del paciente :</a:t>
            </a:r>
            <a:r>
              <a:rPr lang="es-CO" sz="2800" b="1" dirty="0" err="1" smtClean="0">
                <a:latin typeface="Algerian" pitchFamily="82" charset="0"/>
              </a:rPr>
              <a:t>restrictotes</a:t>
            </a:r>
            <a:r>
              <a:rPr lang="es-CO" sz="2800" b="1" dirty="0" smtClean="0">
                <a:latin typeface="Algerian" pitchFamily="82" charset="0"/>
              </a:rPr>
              <a:t> del haz</a:t>
            </a:r>
          </a:p>
          <a:p>
            <a:r>
              <a:rPr lang="es-CO" sz="2800" b="1" dirty="0" smtClean="0">
                <a:latin typeface="Algerian" pitchFamily="82" charset="0"/>
              </a:rPr>
              <a:t>2.despues del paciente .rejillas </a:t>
            </a:r>
          </a:p>
          <a:p>
            <a:endParaRPr lang="es-CO" dirty="0"/>
          </a:p>
        </p:txBody>
      </p:sp>
      <p:sp>
        <p:nvSpPr>
          <p:cNvPr id="2" name="1 Título"/>
          <p:cNvSpPr>
            <a:spLocks noGrp="1"/>
          </p:cNvSpPr>
          <p:nvPr>
            <p:ph type="title"/>
          </p:nvPr>
        </p:nvSpPr>
        <p:spPr/>
        <p:txBody>
          <a:bodyPr>
            <a:normAutofit fontScale="90000"/>
          </a:bodyPr>
          <a:lstStyle/>
          <a:p>
            <a:r>
              <a:rPr lang="es-CO" sz="3600" dirty="0" smtClean="0">
                <a:latin typeface="Algerian" pitchFamily="82" charset="0"/>
              </a:rPr>
              <a:t>Control de la </a:t>
            </a:r>
            <a:r>
              <a:rPr lang="es-CO" sz="3600" dirty="0" err="1" smtClean="0">
                <a:latin typeface="Algerian" pitchFamily="82" charset="0"/>
              </a:rPr>
              <a:t>radiacion</a:t>
            </a:r>
            <a:r>
              <a:rPr lang="es-CO" sz="3600" dirty="0" smtClean="0">
                <a:latin typeface="Algerian" pitchFamily="82" charset="0"/>
              </a:rPr>
              <a:t> dispersa</a:t>
            </a:r>
            <a:r>
              <a:rPr lang="es-CO" dirty="0" smtClean="0"/>
              <a:t>:</a:t>
            </a:r>
            <a:endParaRPr lang="es-CO" dirty="0"/>
          </a:p>
        </p:txBody>
      </p:sp>
    </p:spTree>
    <p:extLst>
      <p:ext uri="{BB962C8B-B14F-4D97-AF65-F5344CB8AC3E}">
        <p14:creationId xmlns:p14="http://schemas.microsoft.com/office/powerpoint/2010/main" val="1356411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371600" y="1052736"/>
            <a:ext cx="6400800" cy="4586064"/>
          </a:xfrm>
        </p:spPr>
        <p:txBody>
          <a:bodyPr>
            <a:noAutofit/>
          </a:bodyPr>
          <a:lstStyle/>
          <a:p>
            <a:r>
              <a:rPr lang="es-CO" sz="2000" b="1" dirty="0" smtClean="0">
                <a:solidFill>
                  <a:schemeClr val="tx1"/>
                </a:solidFill>
                <a:latin typeface="Algerian" pitchFamily="82" charset="0"/>
              </a:rPr>
              <a:t>1.Limitador de haz: es un elemento anclado a la ventana del tubo de rayos x con el propósito de regular el tamaño y la forma del haz restringiendo los fotones mas divergentes </a:t>
            </a:r>
          </a:p>
        </p:txBody>
      </p:sp>
      <p:pic>
        <p:nvPicPr>
          <p:cNvPr id="5122" name="Picture 2" descr="C:\Users\Invitado\Pictures\uy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3018" y="2708920"/>
            <a:ext cx="4539222" cy="3744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5378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371600" y="548680"/>
            <a:ext cx="6400800" cy="5090120"/>
          </a:xfrm>
        </p:spPr>
        <p:txBody>
          <a:bodyPr>
            <a:normAutofit/>
          </a:bodyPr>
          <a:lstStyle/>
          <a:p>
            <a:pPr lvl="0"/>
            <a:r>
              <a:rPr lang="es-CO" sz="2000" b="1" dirty="0">
                <a:solidFill>
                  <a:prstClr val="black"/>
                </a:solidFill>
                <a:latin typeface="Algerian" pitchFamily="82" charset="0"/>
              </a:rPr>
              <a:t>2. Rejillas :es un componente extremadamente efectivo en la </a:t>
            </a:r>
            <a:r>
              <a:rPr lang="es-CO" sz="2000" b="1" dirty="0" smtClean="0">
                <a:solidFill>
                  <a:prstClr val="black"/>
                </a:solidFill>
                <a:latin typeface="Algerian" pitchFamily="82" charset="0"/>
              </a:rPr>
              <a:t>reducción </a:t>
            </a:r>
            <a:r>
              <a:rPr lang="es-CO" sz="2000" b="1" dirty="0">
                <a:solidFill>
                  <a:prstClr val="black"/>
                </a:solidFill>
                <a:latin typeface="Algerian" pitchFamily="82" charset="0"/>
              </a:rPr>
              <a:t>de el nivel de </a:t>
            </a:r>
            <a:r>
              <a:rPr lang="es-CO" sz="2000" b="1" dirty="0" smtClean="0">
                <a:solidFill>
                  <a:prstClr val="black"/>
                </a:solidFill>
                <a:latin typeface="Algerian" pitchFamily="82" charset="0"/>
              </a:rPr>
              <a:t>radiación </a:t>
            </a:r>
            <a:r>
              <a:rPr lang="es-CO" sz="2000" b="1" dirty="0">
                <a:solidFill>
                  <a:prstClr val="black"/>
                </a:solidFill>
                <a:latin typeface="Algerian" pitchFamily="82" charset="0"/>
              </a:rPr>
              <a:t>dispersa que alcanza el receptor de imagen .esta formado por laminillas de material radiopaco ,septos de la rejilla alternados con laminillas de un material </a:t>
            </a:r>
            <a:r>
              <a:rPr lang="es-CO" sz="2000" b="1" dirty="0" smtClean="0">
                <a:solidFill>
                  <a:prstClr val="black"/>
                </a:solidFill>
                <a:latin typeface="Algerian" pitchFamily="82" charset="0"/>
              </a:rPr>
              <a:t>radio lucido </a:t>
            </a:r>
            <a:r>
              <a:rPr lang="es-CO" sz="2000" b="1" dirty="0">
                <a:solidFill>
                  <a:prstClr val="black"/>
                </a:solidFill>
                <a:latin typeface="Algerian" pitchFamily="82" charset="0"/>
              </a:rPr>
              <a:t>,material </a:t>
            </a:r>
            <a:r>
              <a:rPr lang="es-CO" sz="2000" b="1" dirty="0" smtClean="0">
                <a:solidFill>
                  <a:prstClr val="black"/>
                </a:solidFill>
                <a:latin typeface="Algerian" pitchFamily="82" charset="0"/>
              </a:rPr>
              <a:t>intermedio. Este método </a:t>
            </a:r>
            <a:r>
              <a:rPr lang="es-CO" sz="2000" b="1" dirty="0">
                <a:solidFill>
                  <a:prstClr val="black"/>
                </a:solidFill>
                <a:latin typeface="Algerian" pitchFamily="82" charset="0"/>
              </a:rPr>
              <a:t>de la </a:t>
            </a:r>
            <a:r>
              <a:rPr lang="es-CO" sz="2000" b="1" dirty="0" smtClean="0">
                <a:solidFill>
                  <a:prstClr val="black"/>
                </a:solidFill>
                <a:latin typeface="Algerian" pitchFamily="82" charset="0"/>
              </a:rPr>
              <a:t>absorción </a:t>
            </a:r>
            <a:r>
              <a:rPr lang="es-CO" sz="2000" b="1" dirty="0">
                <a:solidFill>
                  <a:prstClr val="black"/>
                </a:solidFill>
                <a:latin typeface="Algerian" pitchFamily="82" charset="0"/>
              </a:rPr>
              <a:t>de la </a:t>
            </a:r>
            <a:r>
              <a:rPr lang="es-CO" sz="2000" b="1" dirty="0" err="1">
                <a:solidFill>
                  <a:prstClr val="black"/>
                </a:solidFill>
                <a:latin typeface="Algerian" pitchFamily="82" charset="0"/>
              </a:rPr>
              <a:t>radiacion</a:t>
            </a:r>
            <a:r>
              <a:rPr lang="es-CO" sz="2000" b="1" dirty="0">
                <a:solidFill>
                  <a:prstClr val="black"/>
                </a:solidFill>
                <a:latin typeface="Algerian" pitchFamily="82" charset="0"/>
              </a:rPr>
              <a:t> difusa fue </a:t>
            </a:r>
            <a:r>
              <a:rPr lang="es-CO" sz="2000" b="1" dirty="0" smtClean="0">
                <a:solidFill>
                  <a:prstClr val="black"/>
                </a:solidFill>
                <a:latin typeface="Algerian" pitchFamily="82" charset="0"/>
              </a:rPr>
              <a:t>probado </a:t>
            </a:r>
            <a:r>
              <a:rPr lang="es-CO" sz="2000" b="1" dirty="0">
                <a:solidFill>
                  <a:prstClr val="black"/>
                </a:solidFill>
                <a:latin typeface="Algerian" pitchFamily="82" charset="0"/>
              </a:rPr>
              <a:t>en 1913 por  gustave bucky</a:t>
            </a:r>
          </a:p>
          <a:p>
            <a:endParaRPr lang="es-CO" dirty="0"/>
          </a:p>
        </p:txBody>
      </p:sp>
      <p:pic>
        <p:nvPicPr>
          <p:cNvPr id="4098" name="Picture 2" descr="C:\Users\Invitado\Pictures\tt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3284984"/>
            <a:ext cx="2228850" cy="3024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651844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134</TotalTime>
  <Words>359</Words>
  <Application>Microsoft Office PowerPoint</Application>
  <PresentationFormat>Presentación en pantalla (4:3)</PresentationFormat>
  <Paragraphs>23</Paragraphs>
  <Slides>10</Slides>
  <Notes>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Concurrencia</vt:lpstr>
      <vt:lpstr>  Corporación universitaria de ciencias empresariales educación y salud corsalud    ii semestre –radiología    física radiológica     Julieth Paola Ozuna arias   2011</vt:lpstr>
      <vt:lpstr>Radiación dispersa: </vt:lpstr>
      <vt:lpstr>Algo mas :</vt:lpstr>
      <vt:lpstr>Presentación de PowerPoint</vt:lpstr>
      <vt:lpstr>Producción de la radiación dispersa :</vt:lpstr>
      <vt:lpstr>Presentación de PowerPoint</vt:lpstr>
      <vt:lpstr>Control de la radiacion dispersa:</vt:lpstr>
      <vt:lpstr>Presentación de PowerPoint</vt:lpstr>
      <vt:lpstr>Presentación de PowerPoint</vt:lpstr>
      <vt:lpstr>Gracias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Radiacion dispersa:</dc:title>
  <dc:creator>Invitado</dc:creator>
  <cp:lastModifiedBy>Invitado</cp:lastModifiedBy>
  <cp:revision>11</cp:revision>
  <dcterms:created xsi:type="dcterms:W3CDTF">2011-11-10T20:11:22Z</dcterms:created>
  <dcterms:modified xsi:type="dcterms:W3CDTF">2011-11-10T22:25:40Z</dcterms:modified>
</cp:coreProperties>
</file>