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7" r:id="rId12"/>
    <p:sldId id="266" r:id="rId13"/>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464" y="-5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67212F90-7F80-480F-A758-7733BA1A2D28}" type="datetimeFigureOut">
              <a:rPr lang="es-CO" smtClean="0"/>
              <a:t>10/11/2011</a:t>
            </a:fld>
            <a:endParaRPr lang="es-CO"/>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s-CO"/>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B99C81AD-88D3-4917-A6F4-B4EB335600CA}" type="slidenum">
              <a:rPr lang="es-CO" smtClean="0"/>
              <a:t>‹Nº›</a:t>
            </a:fld>
            <a:endParaRPr lang="es-CO"/>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67212F90-7F80-480F-A758-7733BA1A2D28}" type="datetimeFigureOut">
              <a:rPr lang="es-CO" smtClean="0"/>
              <a:t>10/11/2011</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B99C81AD-88D3-4917-A6F4-B4EB335600CA}" type="slidenum">
              <a:rPr lang="es-CO" smtClean="0"/>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67212F90-7F80-480F-A758-7733BA1A2D28}" type="datetimeFigureOut">
              <a:rPr lang="es-CO" smtClean="0"/>
              <a:t>10/11/2011</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B99C81AD-88D3-4917-A6F4-B4EB335600CA}" type="slidenum">
              <a:rPr lang="es-CO" smtClean="0"/>
              <a:t>‹Nº›</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7212F90-7F80-480F-A758-7733BA1A2D28}" type="datetimeFigureOut">
              <a:rPr lang="es-CO" smtClean="0"/>
              <a:t>10/11/2011</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B99C81AD-88D3-4917-A6F4-B4EB335600CA}" type="slidenum">
              <a:rPr lang="es-CO" smtClean="0"/>
              <a:t>‹Nº›</a:t>
            </a:fld>
            <a:endParaRPr lang="es-C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67212F90-7F80-480F-A758-7733BA1A2D28}" type="datetimeFigureOut">
              <a:rPr lang="es-CO" smtClean="0"/>
              <a:t>10/11/2011</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B99C81AD-88D3-4917-A6F4-B4EB335600CA}" type="slidenum">
              <a:rPr lang="es-CO" smtClean="0"/>
              <a:t>‹Nº›</a:t>
            </a:fld>
            <a:endParaRPr lang="es-C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5" name="Date Placeholder 4"/>
          <p:cNvSpPr>
            <a:spLocks noGrp="1"/>
          </p:cNvSpPr>
          <p:nvPr>
            <p:ph type="dt" sz="half" idx="10"/>
          </p:nvPr>
        </p:nvSpPr>
        <p:spPr/>
        <p:txBody>
          <a:bodyPr/>
          <a:lstStyle/>
          <a:p>
            <a:fld id="{67212F90-7F80-480F-A758-7733BA1A2D28}" type="datetimeFigureOut">
              <a:rPr lang="es-CO" smtClean="0"/>
              <a:t>10/11/2011</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B99C81AD-88D3-4917-A6F4-B4EB335600CA}" type="slidenum">
              <a:rPr lang="es-CO" smtClean="0"/>
              <a:t>‹Nº›</a:t>
            </a:fld>
            <a:endParaRPr lang="es-CO"/>
          </a:p>
        </p:txBody>
      </p:sp>
      <p:sp>
        <p:nvSpPr>
          <p:cNvPr id="9" name="Content Placeholder 8"/>
          <p:cNvSpPr>
            <a:spLocks noGrp="1"/>
          </p:cNvSpPr>
          <p:nvPr>
            <p:ph sz="quarter" idx="13"/>
          </p:nvPr>
        </p:nvSpPr>
        <p:spPr>
          <a:xfrm>
            <a:off x="1042416" y="2313432"/>
            <a:ext cx="3419856" cy="349300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67212F90-7F80-480F-A758-7733BA1A2D28}" type="datetimeFigureOut">
              <a:rPr lang="es-CO" smtClean="0"/>
              <a:t>10/11/2011</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B99C81AD-88D3-4917-A6F4-B4EB335600CA}" type="slidenum">
              <a:rPr lang="es-CO" smtClean="0"/>
              <a:t>‹Nº›</a:t>
            </a:fld>
            <a:endParaRPr lang="es-C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67212F90-7F80-480F-A758-7733BA1A2D28}" type="datetimeFigureOut">
              <a:rPr lang="es-CO" smtClean="0"/>
              <a:t>10/11/2011</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B99C81AD-88D3-4917-A6F4-B4EB335600CA}" type="slidenum">
              <a:rPr lang="es-CO" smtClean="0"/>
              <a:t>‹Nº›</a:t>
            </a:fld>
            <a:endParaRPr lang="es-C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212F90-7F80-480F-A758-7733BA1A2D28}" type="datetimeFigureOut">
              <a:rPr lang="es-CO" smtClean="0"/>
              <a:t>10/11/2011</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B99C81AD-88D3-4917-A6F4-B4EB335600CA}" type="slidenum">
              <a:rPr lang="es-CO" smtClean="0"/>
              <a:t>‹Nº›</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67212F90-7F80-480F-A758-7733BA1A2D28}" type="datetimeFigureOut">
              <a:rPr lang="es-CO" smtClean="0"/>
              <a:t>10/11/2011</a:t>
            </a:fld>
            <a:endParaRPr lang="es-CO"/>
          </a:p>
        </p:txBody>
      </p:sp>
      <p:sp>
        <p:nvSpPr>
          <p:cNvPr id="7" name="Slide Number Placeholder 6"/>
          <p:cNvSpPr>
            <a:spLocks noGrp="1"/>
          </p:cNvSpPr>
          <p:nvPr>
            <p:ph type="sldNum" sz="quarter" idx="12"/>
          </p:nvPr>
        </p:nvSpPr>
        <p:spPr/>
        <p:txBody>
          <a:bodyPr/>
          <a:lstStyle/>
          <a:p>
            <a:fld id="{B99C81AD-88D3-4917-A6F4-B4EB335600CA}" type="slidenum">
              <a:rPr lang="es-CO" smtClean="0"/>
              <a:t>‹Nº›</a:t>
            </a:fld>
            <a:endParaRPr lang="es-CO"/>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s-CO"/>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s-ES" smtClean="0"/>
              <a:t>Haga clic para modificar el estilo de título del patrón</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s-ES" smtClean="0"/>
              <a:t>Haga clic para modificar el estilo de título del patrón</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7212F90-7F80-480F-A758-7733BA1A2D28}" type="datetimeFigureOut">
              <a:rPr lang="es-CO" smtClean="0"/>
              <a:t>10/11/2011</a:t>
            </a:fld>
            <a:endParaRPr lang="es-CO"/>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s-CO"/>
          </a:p>
        </p:txBody>
      </p:sp>
      <p:sp>
        <p:nvSpPr>
          <p:cNvPr id="7" name="Slide Number Placeholder 6"/>
          <p:cNvSpPr>
            <a:spLocks noGrp="1"/>
          </p:cNvSpPr>
          <p:nvPr>
            <p:ph type="sldNum" sz="quarter" idx="12"/>
          </p:nvPr>
        </p:nvSpPr>
        <p:spPr/>
        <p:txBody>
          <a:bodyPr/>
          <a:lstStyle/>
          <a:p>
            <a:fld id="{B99C81AD-88D3-4917-A6F4-B4EB335600CA}" type="slidenum">
              <a:rPr lang="es-CO" smtClean="0"/>
              <a:t>‹Nº›</a:t>
            </a:fld>
            <a:endParaRPr lang="es-C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67212F90-7F80-480F-A758-7733BA1A2D28}" type="datetimeFigureOut">
              <a:rPr lang="es-CO" smtClean="0"/>
              <a:t>10/11/2011</a:t>
            </a:fld>
            <a:endParaRPr lang="es-CO"/>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s-CO"/>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B99C81AD-88D3-4917-A6F4-B4EB335600CA}" type="slidenum">
              <a:rPr lang="es-CO" smtClean="0"/>
              <a:t>‹Nº›</a:t>
            </a:fld>
            <a:endParaRPr lang="es-CO"/>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CO" dirty="0" smtClean="0"/>
              <a:t>Tipos de rejillas</a:t>
            </a:r>
            <a:endParaRPr lang="es-CO" dirty="0"/>
          </a:p>
        </p:txBody>
      </p:sp>
      <p:sp>
        <p:nvSpPr>
          <p:cNvPr id="3" name="2 Subtítulo"/>
          <p:cNvSpPr>
            <a:spLocks noGrp="1"/>
          </p:cNvSpPr>
          <p:nvPr>
            <p:ph type="subTitle" idx="1"/>
          </p:nvPr>
        </p:nvSpPr>
        <p:spPr/>
        <p:txBody>
          <a:bodyPr/>
          <a:lstStyle/>
          <a:p>
            <a:r>
              <a:rPr lang="es-CO" dirty="0" smtClean="0"/>
              <a:t>Yuseidis Ramírez </a:t>
            </a:r>
            <a:endParaRPr lang="es-CO" dirty="0"/>
          </a:p>
        </p:txBody>
      </p:sp>
    </p:spTree>
    <p:extLst>
      <p:ext uri="{BB962C8B-B14F-4D97-AF65-F5344CB8AC3E}">
        <p14:creationId xmlns:p14="http://schemas.microsoft.com/office/powerpoint/2010/main" val="41073118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Rejillas móviles </a:t>
            </a:r>
            <a:endParaRPr lang="es-CO" dirty="0"/>
          </a:p>
        </p:txBody>
      </p:sp>
      <p:sp>
        <p:nvSpPr>
          <p:cNvPr id="3" name="2 Marcador de contenido"/>
          <p:cNvSpPr>
            <a:spLocks noGrp="1"/>
          </p:cNvSpPr>
          <p:nvPr>
            <p:ph idx="1"/>
          </p:nvPr>
        </p:nvSpPr>
        <p:spPr/>
        <p:txBody>
          <a:bodyPr/>
          <a:lstStyle/>
          <a:p>
            <a:r>
              <a:rPr lang="es-CO" dirty="0" smtClean="0"/>
              <a:t>Producen </a:t>
            </a:r>
            <a:r>
              <a:rPr lang="es-CO" dirty="0" err="1" smtClean="0"/>
              <a:t>lineas</a:t>
            </a:r>
            <a:r>
              <a:rPr lang="es-CO" dirty="0" smtClean="0"/>
              <a:t> de rejilla(se producen en la imagen cuando los rayos x primarios se absorben en los septos de la rejilla) en la radiografía.</a:t>
            </a:r>
          </a:p>
          <a:p>
            <a:r>
              <a:rPr lang="es-CO" dirty="0" smtClean="0"/>
              <a:t>Las rejillas focalizadas se usan normalmente con rejillas </a:t>
            </a:r>
            <a:r>
              <a:rPr lang="es-CO" dirty="0" err="1" smtClean="0"/>
              <a:t>moviles</a:t>
            </a:r>
            <a:r>
              <a:rPr lang="es-CO" dirty="0" smtClean="0"/>
              <a:t>  </a:t>
            </a:r>
            <a:endParaRPr lang="es-CO" dirty="0"/>
          </a:p>
        </p:txBody>
      </p:sp>
    </p:spTree>
    <p:extLst>
      <p:ext uri="{BB962C8B-B14F-4D97-AF65-F5344CB8AC3E}">
        <p14:creationId xmlns:p14="http://schemas.microsoft.com/office/powerpoint/2010/main" val="24726967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980728"/>
            <a:ext cx="5256584" cy="5040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581784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Movimiento de las rejillas </a:t>
            </a:r>
            <a:endParaRPr lang="es-CO" dirty="0"/>
          </a:p>
        </p:txBody>
      </p:sp>
      <p:sp>
        <p:nvSpPr>
          <p:cNvPr id="3" name="2 Marcador de contenido"/>
          <p:cNvSpPr>
            <a:spLocks noGrp="1"/>
          </p:cNvSpPr>
          <p:nvPr>
            <p:ph idx="1"/>
          </p:nvPr>
        </p:nvSpPr>
        <p:spPr/>
        <p:txBody>
          <a:bodyPr>
            <a:normAutofit fontScale="92500" lnSpcReduction="10000"/>
          </a:bodyPr>
          <a:lstStyle/>
          <a:p>
            <a:r>
              <a:rPr lang="es-CO" dirty="0" smtClean="0"/>
              <a:t>Reciprocas: rejilla móvil conducida por un motor hacia adelante y hacia atrás varían  veces  durante la exposición de rayos x; su distancia total al momento de mover las rejillas es de 2 cm.</a:t>
            </a:r>
          </a:p>
          <a:p>
            <a:r>
              <a:rPr lang="es-CO" dirty="0" smtClean="0"/>
              <a:t>Oscilantes: rejilla móvil conducida por un motor de un lado al otro. De allí en adelante  la rejilla oscila de modo circular alrededor del cuadro de la rejilla realizando una pausa después de 20 a 30 segundos</a:t>
            </a:r>
            <a:endParaRPr lang="es-CO" dirty="0"/>
          </a:p>
        </p:txBody>
      </p:sp>
    </p:spTree>
    <p:extLst>
      <p:ext uri="{BB962C8B-B14F-4D97-AF65-F5344CB8AC3E}">
        <p14:creationId xmlns:p14="http://schemas.microsoft.com/office/powerpoint/2010/main" val="27686146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Rejillas paralela</a:t>
            </a:r>
            <a:endParaRPr lang="es-CO" dirty="0"/>
          </a:p>
        </p:txBody>
      </p:sp>
      <p:sp>
        <p:nvSpPr>
          <p:cNvPr id="3" name="2 Marcador de contenido"/>
          <p:cNvSpPr>
            <a:spLocks noGrp="1"/>
          </p:cNvSpPr>
          <p:nvPr>
            <p:ph idx="1"/>
          </p:nvPr>
        </p:nvSpPr>
        <p:spPr/>
        <p:txBody>
          <a:bodyPr>
            <a:normAutofit fontScale="92500" lnSpcReduction="20000"/>
          </a:bodyPr>
          <a:lstStyle/>
          <a:p>
            <a:r>
              <a:rPr lang="es-CO" dirty="0" smtClean="0"/>
              <a:t>Es el tipo de rejilla mas simple, donde todos los septos son de plomo. Es masa fácil de fabricar y tiene algunas características que no son propias desde el punto de vista clínico, concretamente el recorte de la rejilla es decir la absorción no deseada de radiación primaria de </a:t>
            </a:r>
            <a:r>
              <a:rPr lang="es-CO" dirty="0"/>
              <a:t>R</a:t>
            </a:r>
            <a:r>
              <a:rPr lang="es-CO" dirty="0" smtClean="0"/>
              <a:t>x por parte de la rejilla. Esta características de las rejillas paralelas es la mas importante  cuando la rejilla se usa para una distancia entre la fuente y receptor muy pequeñas o con un  área grande en el receptor de la imagen </a:t>
            </a:r>
            <a:endParaRPr lang="es-CO" dirty="0"/>
          </a:p>
        </p:txBody>
      </p:sp>
    </p:spTree>
    <p:extLst>
      <p:ext uri="{BB962C8B-B14F-4D97-AF65-F5344CB8AC3E}">
        <p14:creationId xmlns:p14="http://schemas.microsoft.com/office/powerpoint/2010/main" val="2153679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052736"/>
            <a:ext cx="5040560" cy="54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5292080" y="1556792"/>
            <a:ext cx="2880320" cy="2585323"/>
          </a:xfrm>
          <a:prstGeom prst="rect">
            <a:avLst/>
          </a:prstGeom>
          <a:noFill/>
        </p:spPr>
        <p:txBody>
          <a:bodyPr wrap="square" rtlCol="0">
            <a:spAutoFit/>
          </a:bodyPr>
          <a:lstStyle/>
          <a:p>
            <a:r>
              <a:rPr lang="es-CO" dirty="0" smtClean="0"/>
              <a:t>Con una rejilla paralela, la densidad óptica  decrece hacia el borde del receptor de la imagen. La distancia al recorte de la rejilla  es la distancia entre la fuente  y el receptor de la imagen dividida entre el índice y la rejilla </a:t>
            </a:r>
            <a:endParaRPr lang="es-CO" dirty="0"/>
          </a:p>
        </p:txBody>
      </p:sp>
    </p:spTree>
    <p:extLst>
      <p:ext uri="{BB962C8B-B14F-4D97-AF65-F5344CB8AC3E}">
        <p14:creationId xmlns:p14="http://schemas.microsoft.com/office/powerpoint/2010/main" val="13961759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Rejillas cruzadas </a:t>
            </a:r>
            <a:endParaRPr lang="es-CO" dirty="0"/>
          </a:p>
        </p:txBody>
      </p:sp>
      <p:sp>
        <p:nvSpPr>
          <p:cNvPr id="3" name="2 Marcador de contenido"/>
          <p:cNvSpPr>
            <a:spLocks noGrp="1"/>
          </p:cNvSpPr>
          <p:nvPr>
            <p:ph idx="1"/>
          </p:nvPr>
        </p:nvSpPr>
        <p:spPr/>
        <p:txBody>
          <a:bodyPr>
            <a:normAutofit lnSpcReduction="10000"/>
          </a:bodyPr>
          <a:lstStyle/>
          <a:p>
            <a:r>
              <a:rPr lang="es-CO" dirty="0" smtClean="0"/>
              <a:t>Las rejillas paralelas eliminan la radiación dispersa solamente en una dirección, a lo largo del eje de la rejilla.</a:t>
            </a:r>
          </a:p>
          <a:p>
            <a:r>
              <a:rPr lang="es-CO" dirty="0"/>
              <a:t> </a:t>
            </a:r>
            <a:r>
              <a:rPr lang="es-CO" dirty="0" smtClean="0"/>
              <a:t>las rejillas cruzadas se fabrican para compensar esta deficiencia y tienen septos de plomos paralelos tanto al eje largo como al eje corto </a:t>
            </a:r>
          </a:p>
          <a:p>
            <a:r>
              <a:rPr lang="es-CO" dirty="0" smtClean="0"/>
              <a:t>no son difíciles de fabricar por esa razón no son muy caras</a:t>
            </a:r>
            <a:endParaRPr lang="es-CO" dirty="0"/>
          </a:p>
        </p:txBody>
      </p:sp>
    </p:spTree>
    <p:extLst>
      <p:ext uri="{BB962C8B-B14F-4D97-AF65-F5344CB8AC3E}">
        <p14:creationId xmlns:p14="http://schemas.microsoft.com/office/powerpoint/2010/main" val="3402563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Rejillas cruzadas ventajas</a:t>
            </a:r>
            <a:endParaRPr lang="es-CO" dirty="0"/>
          </a:p>
        </p:txBody>
      </p:sp>
      <p:sp>
        <p:nvSpPr>
          <p:cNvPr id="3" name="2 Marcador de contenido"/>
          <p:cNvSpPr>
            <a:spLocks noGrp="1"/>
          </p:cNvSpPr>
          <p:nvPr>
            <p:ph idx="1"/>
          </p:nvPr>
        </p:nvSpPr>
        <p:spPr/>
        <p:txBody>
          <a:bodyPr/>
          <a:lstStyle/>
          <a:p>
            <a:r>
              <a:rPr lang="es-CO" dirty="0" smtClean="0"/>
              <a:t>Son mucho mas eficientes que las rejillas lineales en la eliminación de la radiación dispersa.</a:t>
            </a:r>
          </a:p>
          <a:p>
            <a:r>
              <a:rPr lang="es-CO" dirty="0" smtClean="0"/>
              <a:t>Tienen un factor de mejora del contraste mayor que una rejilla lineal </a:t>
            </a:r>
          </a:p>
          <a:p>
            <a:r>
              <a:rPr lang="es-CO" dirty="0" smtClean="0"/>
              <a:t>Aumenta cuando se usan mayores valores de kilo voltaje </a:t>
            </a:r>
            <a:endParaRPr lang="es-CO" dirty="0"/>
          </a:p>
        </p:txBody>
      </p:sp>
    </p:spTree>
    <p:extLst>
      <p:ext uri="{BB962C8B-B14F-4D97-AF65-F5344CB8AC3E}">
        <p14:creationId xmlns:p14="http://schemas.microsoft.com/office/powerpoint/2010/main" val="40870637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O" dirty="0" smtClean="0"/>
              <a:t>Rejillas cruzadas desventajas </a:t>
            </a:r>
            <a:endParaRPr lang="es-CO" dirty="0"/>
          </a:p>
        </p:txBody>
      </p:sp>
      <p:sp>
        <p:nvSpPr>
          <p:cNvPr id="3" name="2 Marcador de contenido"/>
          <p:cNvSpPr>
            <a:spLocks noGrp="1"/>
          </p:cNvSpPr>
          <p:nvPr>
            <p:ph idx="1"/>
          </p:nvPr>
        </p:nvSpPr>
        <p:spPr/>
        <p:txBody>
          <a:bodyPr>
            <a:normAutofit lnSpcReduction="10000"/>
          </a:bodyPr>
          <a:lstStyle/>
          <a:p>
            <a:r>
              <a:rPr lang="es-CO" dirty="0" smtClean="0"/>
              <a:t>El posición de la rejilla es fundamental, los Rx centrales del haz deben coincidir con el centro de la rejilla. </a:t>
            </a:r>
          </a:p>
          <a:p>
            <a:r>
              <a:rPr lang="es-CO" dirty="0" smtClean="0"/>
              <a:t>Las técnicas con un soporte inclinado solamente son posibles si el tubo de Rx y el soporte se alinean adecuadamente.</a:t>
            </a:r>
          </a:p>
          <a:p>
            <a:r>
              <a:rPr lang="es-CO" dirty="0" smtClean="0"/>
              <a:t>La técnica de exposición necesaria es sustancial y se traduce en una dosis mas alta para el paciente.</a:t>
            </a:r>
          </a:p>
          <a:p>
            <a:endParaRPr lang="es-CO" dirty="0"/>
          </a:p>
        </p:txBody>
      </p:sp>
    </p:spTree>
    <p:extLst>
      <p:ext uri="{BB962C8B-B14F-4D97-AF65-F5344CB8AC3E}">
        <p14:creationId xmlns:p14="http://schemas.microsoft.com/office/powerpoint/2010/main" val="28977064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476672"/>
            <a:ext cx="4176464" cy="5904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5004048" y="1700808"/>
            <a:ext cx="3528392" cy="1477328"/>
          </a:xfrm>
          <a:prstGeom prst="rect">
            <a:avLst/>
          </a:prstGeom>
          <a:noFill/>
        </p:spPr>
        <p:txBody>
          <a:bodyPr wrap="square" rtlCol="0">
            <a:spAutoFit/>
          </a:bodyPr>
          <a:lstStyle/>
          <a:p>
            <a:r>
              <a:rPr lang="es-CO" dirty="0" smtClean="0"/>
              <a:t>Las rejillas cruzadas se fabrican insertando dos rejillas paralelas juntas de forma que sus septos sean perpendiculares</a:t>
            </a:r>
          </a:p>
          <a:p>
            <a:endParaRPr lang="es-CO" dirty="0"/>
          </a:p>
        </p:txBody>
      </p:sp>
    </p:spTree>
    <p:extLst>
      <p:ext uri="{BB962C8B-B14F-4D97-AF65-F5344CB8AC3E}">
        <p14:creationId xmlns:p14="http://schemas.microsoft.com/office/powerpoint/2010/main" val="13896385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Rejillas focalizadas</a:t>
            </a:r>
            <a:endParaRPr lang="es-CO" dirty="0"/>
          </a:p>
        </p:txBody>
      </p:sp>
      <p:sp>
        <p:nvSpPr>
          <p:cNvPr id="3" name="2 Marcador de contenido"/>
          <p:cNvSpPr>
            <a:spLocks noGrp="1"/>
          </p:cNvSpPr>
          <p:nvPr>
            <p:ph idx="1"/>
          </p:nvPr>
        </p:nvSpPr>
        <p:spPr/>
        <p:txBody>
          <a:bodyPr>
            <a:normAutofit lnSpcReduction="10000"/>
          </a:bodyPr>
          <a:lstStyle/>
          <a:p>
            <a:r>
              <a:rPr lang="es-CO" dirty="0" smtClean="0"/>
              <a:t>La rejilla focalizada se diseña para minimizar el recorte de la rejilla.</a:t>
            </a:r>
          </a:p>
          <a:p>
            <a:r>
              <a:rPr lang="es-CO" dirty="0" smtClean="0"/>
              <a:t>El objetivo del tubo de Rx debería situarse en el centro de este circulo imaginario donde se pretende usar una rejilla focalizada </a:t>
            </a:r>
          </a:p>
          <a:p>
            <a:r>
              <a:rPr lang="es-CO" dirty="0" smtClean="0"/>
              <a:t>Cada rejilla focalizada se marca intencionadamente con su distancia focal y la cara de la rejilla 	</a:t>
            </a:r>
            <a:endParaRPr lang="es-CO" dirty="0"/>
          </a:p>
        </p:txBody>
      </p:sp>
    </p:spTree>
    <p:extLst>
      <p:ext uri="{BB962C8B-B14F-4D97-AF65-F5344CB8AC3E}">
        <p14:creationId xmlns:p14="http://schemas.microsoft.com/office/powerpoint/2010/main" val="718771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9" y="836712"/>
            <a:ext cx="4752528" cy="52737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5724128" y="3356992"/>
            <a:ext cx="2592288" cy="2031325"/>
          </a:xfrm>
          <a:prstGeom prst="rect">
            <a:avLst/>
          </a:prstGeom>
          <a:noFill/>
        </p:spPr>
        <p:txBody>
          <a:bodyPr wrap="square" rtlCol="0">
            <a:spAutoFit/>
          </a:bodyPr>
          <a:lstStyle/>
          <a:p>
            <a:r>
              <a:rPr lang="es-CO" dirty="0" smtClean="0"/>
              <a:t>Una rejilla focalizada se fabrica de forma que los septos son paralelos la los rayos x primarios en todo el receptor de la imagen </a:t>
            </a:r>
            <a:endParaRPr lang="es-CO" dirty="0"/>
          </a:p>
        </p:txBody>
      </p:sp>
    </p:spTree>
    <p:extLst>
      <p:ext uri="{BB962C8B-B14F-4D97-AF65-F5344CB8AC3E}">
        <p14:creationId xmlns:p14="http://schemas.microsoft.com/office/powerpoint/2010/main" val="338253057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69</TotalTime>
  <Words>520</Words>
  <Application>Microsoft Office PowerPoint</Application>
  <PresentationFormat>Presentación en pantalla (4:3)</PresentationFormat>
  <Paragraphs>29</Paragraphs>
  <Slides>12</Slides>
  <Notes>0</Notes>
  <HiddenSlides>0</HiddenSlides>
  <MMClips>0</MMClips>
  <ScaleCrop>false</ScaleCrop>
  <HeadingPairs>
    <vt:vector size="4" baseType="variant">
      <vt:variant>
        <vt:lpstr>Tema</vt:lpstr>
      </vt:variant>
      <vt:variant>
        <vt:i4>1</vt:i4>
      </vt:variant>
      <vt:variant>
        <vt:lpstr>Títulos de diapositiva</vt:lpstr>
      </vt:variant>
      <vt:variant>
        <vt:i4>12</vt:i4>
      </vt:variant>
    </vt:vector>
  </HeadingPairs>
  <TitlesOfParts>
    <vt:vector size="13" baseType="lpstr">
      <vt:lpstr>Austin</vt:lpstr>
      <vt:lpstr>Tipos de rejillas</vt:lpstr>
      <vt:lpstr>Rejillas paralela</vt:lpstr>
      <vt:lpstr>Presentación de PowerPoint</vt:lpstr>
      <vt:lpstr>Rejillas cruzadas </vt:lpstr>
      <vt:lpstr>Rejillas cruzadas ventajas</vt:lpstr>
      <vt:lpstr>Rejillas cruzadas desventajas </vt:lpstr>
      <vt:lpstr>Presentación de PowerPoint</vt:lpstr>
      <vt:lpstr>Rejillas focalizadas</vt:lpstr>
      <vt:lpstr>Presentación de PowerPoint</vt:lpstr>
      <vt:lpstr>Rejillas móviles </vt:lpstr>
      <vt:lpstr>Presentación de PowerPoint</vt:lpstr>
      <vt:lpstr>Movimiento de las rejillas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Tipos de rejillas</dc:title>
  <dc:creator>Invitado</dc:creator>
  <cp:lastModifiedBy>Invitado</cp:lastModifiedBy>
  <cp:revision>7</cp:revision>
  <dcterms:created xsi:type="dcterms:W3CDTF">2011-11-10T20:42:53Z</dcterms:created>
  <dcterms:modified xsi:type="dcterms:W3CDTF">2011-11-10T21:52:17Z</dcterms:modified>
</cp:coreProperties>
</file>