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5" r:id="rId6"/>
    <p:sldId id="266" r:id="rId7"/>
    <p:sldId id="260" r:id="rId8"/>
    <p:sldId id="264" r:id="rId9"/>
    <p:sldId id="267" r:id="rId10"/>
    <p:sldId id="261" r:id="rId11"/>
    <p:sldId id="268" r:id="rId12"/>
    <p:sldId id="269" r:id="rId13"/>
    <p:sldId id="270" r:id="rId14"/>
    <p:sldId id="271" r:id="rId15"/>
    <p:sldId id="272" r:id="rId16"/>
    <p:sldId id="262" r:id="rId17"/>
    <p:sldId id="263" r:id="rId1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37" d="100"/>
          <a:sy n="37" d="100"/>
        </p:scale>
        <p:origin x="-780"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9F22A8F1-FE26-49E9-963A-A3432DFAA71C}" type="datetimeFigureOut">
              <a:rPr lang="es-ES" smtClean="0"/>
              <a:pPr/>
              <a:t>06/11/2011</a:t>
            </a:fld>
            <a:endParaRPr lang="es-ES" dirty="0"/>
          </a:p>
        </p:txBody>
      </p:sp>
      <p:sp>
        <p:nvSpPr>
          <p:cNvPr id="2" name="1 Marcador de pie de página"/>
          <p:cNvSpPr>
            <a:spLocks noGrp="1"/>
          </p:cNvSpPr>
          <p:nvPr>
            <p:ph type="ftr" sz="quarter" idx="11"/>
          </p:nvPr>
        </p:nvSpPr>
        <p:spPr/>
        <p:txBody>
          <a:bodyPr/>
          <a:lstStyle/>
          <a:p>
            <a:endParaRPr lang="es-ES" dirty="0"/>
          </a:p>
        </p:txBody>
      </p:sp>
      <p:sp>
        <p:nvSpPr>
          <p:cNvPr id="15" name="14 Marcador de número de diapositiva"/>
          <p:cNvSpPr>
            <a:spLocks noGrp="1"/>
          </p:cNvSpPr>
          <p:nvPr>
            <p:ph type="sldNum" sz="quarter" idx="12"/>
          </p:nvPr>
        </p:nvSpPr>
        <p:spPr>
          <a:xfrm>
            <a:off x="8229600" y="6473952"/>
            <a:ext cx="758952" cy="246888"/>
          </a:xfrm>
        </p:spPr>
        <p:txBody>
          <a:bodyPr/>
          <a:lstStyle/>
          <a:p>
            <a:fld id="{482AA7DE-4032-4CFA-B97E-155B0D9FC77F}"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F22A8F1-FE26-49E9-963A-A3432DFAA71C}" type="datetimeFigureOut">
              <a:rPr lang="es-ES" smtClean="0"/>
              <a:pPr/>
              <a:t>06/11/2011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482AA7DE-4032-4CFA-B97E-155B0D9FC77F}"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F22A8F1-FE26-49E9-963A-A3432DFAA71C}" type="datetimeFigureOut">
              <a:rPr lang="es-ES" smtClean="0"/>
              <a:pPr/>
              <a:t>06/11/2011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482AA7DE-4032-4CFA-B97E-155B0D9FC77F}"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9F22A8F1-FE26-49E9-963A-A3432DFAA71C}" type="datetimeFigureOut">
              <a:rPr lang="es-ES" smtClean="0"/>
              <a:pPr/>
              <a:t>06/11/2011</a:t>
            </a:fld>
            <a:endParaRPr lang="es-ES" dirty="0"/>
          </a:p>
        </p:txBody>
      </p:sp>
      <p:sp>
        <p:nvSpPr>
          <p:cNvPr id="19" name="18 Marcador de pie de página"/>
          <p:cNvSpPr>
            <a:spLocks noGrp="1"/>
          </p:cNvSpPr>
          <p:nvPr>
            <p:ph type="ftr" sz="quarter" idx="11"/>
          </p:nvPr>
        </p:nvSpPr>
        <p:spPr>
          <a:xfrm>
            <a:off x="3581400" y="76200"/>
            <a:ext cx="2895600" cy="288925"/>
          </a:xfrm>
        </p:spPr>
        <p:txBody>
          <a:bodyPr/>
          <a:lstStyle/>
          <a:p>
            <a:endParaRPr lang="es-ES" dirty="0"/>
          </a:p>
        </p:txBody>
      </p:sp>
      <p:sp>
        <p:nvSpPr>
          <p:cNvPr id="16" name="15 Marcador de número de diapositiva"/>
          <p:cNvSpPr>
            <a:spLocks noGrp="1"/>
          </p:cNvSpPr>
          <p:nvPr>
            <p:ph type="sldNum" sz="quarter" idx="12"/>
          </p:nvPr>
        </p:nvSpPr>
        <p:spPr>
          <a:xfrm>
            <a:off x="8229600" y="6473952"/>
            <a:ext cx="758952" cy="246888"/>
          </a:xfrm>
        </p:spPr>
        <p:txBody>
          <a:bodyPr/>
          <a:lstStyle/>
          <a:p>
            <a:fld id="{482AA7DE-4032-4CFA-B97E-155B0D9FC77F}"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9F22A8F1-FE26-49E9-963A-A3432DFAA71C}" type="datetimeFigureOut">
              <a:rPr lang="es-ES" smtClean="0"/>
              <a:pPr/>
              <a:t>06/11/2011</a:t>
            </a:fld>
            <a:endParaRPr lang="es-ES" dirty="0"/>
          </a:p>
        </p:txBody>
      </p:sp>
      <p:sp>
        <p:nvSpPr>
          <p:cNvPr id="11" name="10 Marcador de pie de página"/>
          <p:cNvSpPr>
            <a:spLocks noGrp="1"/>
          </p:cNvSpPr>
          <p:nvPr>
            <p:ph type="ftr" sz="quarter" idx="11"/>
          </p:nvPr>
        </p:nvSpPr>
        <p:spPr/>
        <p:txBody>
          <a:bodyPr/>
          <a:lstStyle/>
          <a:p>
            <a:endParaRPr lang="es-ES" dirty="0"/>
          </a:p>
        </p:txBody>
      </p:sp>
      <p:sp>
        <p:nvSpPr>
          <p:cNvPr id="16" name="15 Marcador de número de diapositiva"/>
          <p:cNvSpPr>
            <a:spLocks noGrp="1"/>
          </p:cNvSpPr>
          <p:nvPr>
            <p:ph type="sldNum" sz="quarter" idx="12"/>
          </p:nvPr>
        </p:nvSpPr>
        <p:spPr/>
        <p:txBody>
          <a:bodyPr/>
          <a:lstStyle/>
          <a:p>
            <a:fld id="{482AA7DE-4032-4CFA-B97E-155B0D9FC77F}" type="slidenum">
              <a:rPr lang="es-ES" smtClean="0"/>
              <a:pPr/>
              <a:t>‹Nº›</a:t>
            </a:fld>
            <a:endParaRPr lang="es-ES" dirty="0"/>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9F22A8F1-FE26-49E9-963A-A3432DFAA71C}" type="datetimeFigureOut">
              <a:rPr lang="es-ES" smtClean="0"/>
              <a:pPr/>
              <a:t>06/11/2011</a:t>
            </a:fld>
            <a:endParaRPr lang="es-ES" dirty="0"/>
          </a:p>
        </p:txBody>
      </p:sp>
      <p:sp>
        <p:nvSpPr>
          <p:cNvPr id="10" name="9 Marcador de pie de página"/>
          <p:cNvSpPr>
            <a:spLocks noGrp="1"/>
          </p:cNvSpPr>
          <p:nvPr>
            <p:ph type="ftr" sz="quarter" idx="11"/>
          </p:nvPr>
        </p:nvSpPr>
        <p:spPr/>
        <p:txBody>
          <a:bodyPr/>
          <a:lstStyle/>
          <a:p>
            <a:endParaRPr lang="es-ES" dirty="0"/>
          </a:p>
        </p:txBody>
      </p:sp>
      <p:sp>
        <p:nvSpPr>
          <p:cNvPr id="31" name="30 Marcador de número de diapositiva"/>
          <p:cNvSpPr>
            <a:spLocks noGrp="1"/>
          </p:cNvSpPr>
          <p:nvPr>
            <p:ph type="sldNum" sz="quarter" idx="12"/>
          </p:nvPr>
        </p:nvSpPr>
        <p:spPr/>
        <p:txBody>
          <a:bodyPr/>
          <a:lstStyle/>
          <a:p>
            <a:fld id="{482AA7DE-4032-4CFA-B97E-155B0D9FC77F}"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9F22A8F1-FE26-49E9-963A-A3432DFAA71C}" type="datetimeFigureOut">
              <a:rPr lang="es-ES" smtClean="0"/>
              <a:pPr/>
              <a:t>06/11/2011</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a:xfrm>
            <a:off x="8229600" y="6477000"/>
            <a:ext cx="762000" cy="246888"/>
          </a:xfrm>
        </p:spPr>
        <p:txBody>
          <a:bodyPr/>
          <a:lstStyle/>
          <a:p>
            <a:fld id="{482AA7DE-4032-4CFA-B97E-155B0D9FC77F}" type="slidenum">
              <a:rPr lang="es-ES" smtClean="0"/>
              <a:pPr/>
              <a:t>‹Nº›</a:t>
            </a:fld>
            <a:endParaRPr lang="es-ES" dirty="0"/>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9F22A8F1-FE26-49E9-963A-A3432DFAA71C}" type="datetimeFigureOut">
              <a:rPr lang="es-ES" smtClean="0"/>
              <a:pPr/>
              <a:t>06/11/2011</a:t>
            </a:fld>
            <a:endParaRPr lang="es-ES" dirty="0"/>
          </a:p>
        </p:txBody>
      </p:sp>
      <p:sp>
        <p:nvSpPr>
          <p:cNvPr id="21" name="20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482AA7DE-4032-4CFA-B97E-155B0D9FC77F}"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9F22A8F1-FE26-49E9-963A-A3432DFAA71C}" type="datetimeFigureOut">
              <a:rPr lang="es-ES" smtClean="0"/>
              <a:pPr/>
              <a:t>06/11/2011</a:t>
            </a:fld>
            <a:endParaRPr lang="es-ES" dirty="0"/>
          </a:p>
        </p:txBody>
      </p:sp>
      <p:sp>
        <p:nvSpPr>
          <p:cNvPr id="24" name="23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482AA7DE-4032-4CFA-B97E-155B0D9FC77F}"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9F22A8F1-FE26-49E9-963A-A3432DFAA71C}" type="datetimeFigureOut">
              <a:rPr lang="es-ES" smtClean="0"/>
              <a:pPr/>
              <a:t>06/11/2011</a:t>
            </a:fld>
            <a:endParaRPr lang="es-ES" dirty="0"/>
          </a:p>
        </p:txBody>
      </p:sp>
      <p:sp>
        <p:nvSpPr>
          <p:cNvPr id="29" name="28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482AA7DE-4032-4CFA-B97E-155B0D9FC77F}"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dirty="0"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9F22A8F1-FE26-49E9-963A-A3432DFAA71C}" type="datetimeFigureOut">
              <a:rPr lang="es-ES" smtClean="0"/>
              <a:pPr/>
              <a:t>06/11/2011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31" name="30 Marcador de número de diapositiva"/>
          <p:cNvSpPr>
            <a:spLocks noGrp="1"/>
          </p:cNvSpPr>
          <p:nvPr>
            <p:ph type="sldNum" sz="quarter" idx="12"/>
          </p:nvPr>
        </p:nvSpPr>
        <p:spPr/>
        <p:txBody>
          <a:bodyPr/>
          <a:lstStyle/>
          <a:p>
            <a:fld id="{482AA7DE-4032-4CFA-B97E-155B0D9FC77F}" type="slidenum">
              <a:rPr lang="es-ES" smtClean="0"/>
              <a:pPr/>
              <a:t>‹Nº›</a:t>
            </a:fld>
            <a:endParaRPr lang="es-ES" dirty="0"/>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F22A8F1-FE26-49E9-963A-A3432DFAA71C}" type="datetimeFigureOut">
              <a:rPr lang="es-ES" smtClean="0"/>
              <a:pPr/>
              <a:t>06/11/2011</a:t>
            </a:fld>
            <a:endParaRPr lang="es-ES" dirty="0"/>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S" dirty="0"/>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82AA7DE-4032-4CFA-B97E-155B0D9FC77F}" type="slidenum">
              <a:rPr lang="es-ES" smtClean="0"/>
              <a:pPr/>
              <a:t>‹Nº›</a:t>
            </a:fld>
            <a:endParaRPr lang="es-ES" dirty="0"/>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81000" y="1714488"/>
            <a:ext cx="8458200" cy="2000264"/>
          </a:xfrm>
        </p:spPr>
        <p:txBody>
          <a:bodyPr>
            <a:normAutofit/>
          </a:bodyPr>
          <a:lstStyle/>
          <a:p>
            <a:r>
              <a:rPr lang="es-ES" sz="4400" dirty="0" smtClean="0">
                <a:solidFill>
                  <a:srgbClr val="FF0000"/>
                </a:solidFill>
              </a:rPr>
              <a:t>RECEPTORES DE IMÁGENES </a:t>
            </a:r>
            <a:endParaRPr lang="es-ES" sz="4400" dirty="0">
              <a:solidFill>
                <a:srgbClr val="FF0000"/>
              </a:solidFill>
            </a:endParaRPr>
          </a:p>
        </p:txBody>
      </p:sp>
      <p:sp>
        <p:nvSpPr>
          <p:cNvPr id="4" name="3 Subtítulo"/>
          <p:cNvSpPr>
            <a:spLocks noGrp="1"/>
          </p:cNvSpPr>
          <p:nvPr>
            <p:ph type="subTitle" idx="1"/>
          </p:nvPr>
        </p:nvSpPr>
        <p:spPr/>
        <p:txBody>
          <a:bodyPr/>
          <a:lstStyle/>
          <a:p>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Emulsión :</a:t>
            </a:r>
            <a:endParaRPr lang="es-ES" dirty="0"/>
          </a:p>
        </p:txBody>
      </p:sp>
      <p:sp>
        <p:nvSpPr>
          <p:cNvPr id="3" name="2 Marcador de contenido"/>
          <p:cNvSpPr>
            <a:spLocks noGrp="1"/>
          </p:cNvSpPr>
          <p:nvPr>
            <p:ph idx="1"/>
          </p:nvPr>
        </p:nvSpPr>
        <p:spPr/>
        <p:txBody>
          <a:bodyPr>
            <a:normAutofit fontScale="92500" lnSpcReduction="10000"/>
          </a:bodyPr>
          <a:lstStyle/>
          <a:p>
            <a:r>
              <a:rPr lang="es-ES" b="1" dirty="0" smtClean="0"/>
              <a:t>Haluros de plata:</a:t>
            </a:r>
          </a:p>
          <a:p>
            <a:r>
              <a:rPr lang="es-ES" sz="2800" dirty="0" smtClean="0"/>
              <a:t>Los granos  de la emulsión de haluros de plata son usados como receptores de imagen en películas radiográficas estos cristales están suspendidos en una emulsión de gelatina cuya función es mantener los micro cristales de haluros de plata </a:t>
            </a:r>
          </a:p>
          <a:p>
            <a:r>
              <a:rPr lang="es-ES" dirty="0" smtClean="0"/>
              <a:t>Existen tres tipos de granos:</a:t>
            </a:r>
          </a:p>
          <a:p>
            <a:r>
              <a:rPr lang="es-ES" dirty="0" smtClean="0"/>
              <a:t>Grano tridimensional.</a:t>
            </a:r>
          </a:p>
          <a:p>
            <a:r>
              <a:rPr lang="es-ES" dirty="0" smtClean="0"/>
              <a:t>Tabular.</a:t>
            </a:r>
          </a:p>
          <a:p>
            <a:r>
              <a:rPr lang="es-ES" dirty="0" smtClean="0"/>
              <a:t>Cubico.</a:t>
            </a:r>
          </a:p>
          <a:p>
            <a:endParaRPr lang="es-ES" dirty="0" smtClean="0"/>
          </a:p>
          <a:p>
            <a:endParaRPr lang="es-ES" dirty="0" smtClean="0"/>
          </a:p>
          <a:p>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i="1" dirty="0" smtClean="0"/>
              <a:t>Emulsión:</a:t>
            </a:r>
            <a:endParaRPr lang="es-ES" dirty="0"/>
          </a:p>
        </p:txBody>
      </p:sp>
      <p:sp>
        <p:nvSpPr>
          <p:cNvPr id="3" name="2 Marcador de contenido"/>
          <p:cNvSpPr>
            <a:spLocks noGrp="1"/>
          </p:cNvSpPr>
          <p:nvPr>
            <p:ph idx="1"/>
          </p:nvPr>
        </p:nvSpPr>
        <p:spPr/>
        <p:txBody>
          <a:bodyPr>
            <a:normAutofit fontScale="77500" lnSpcReduction="20000"/>
          </a:bodyPr>
          <a:lstStyle/>
          <a:p>
            <a:r>
              <a:rPr lang="es-ES" dirty="0" smtClean="0"/>
              <a:t/>
            </a:r>
            <a:br>
              <a:rPr lang="es-ES" dirty="0" smtClean="0"/>
            </a:br>
            <a:r>
              <a:rPr lang="es-ES" dirty="0" smtClean="0"/>
              <a:t>La emulsión es el corazón de la película de rayos x. Es el material con el cual los fotones de luz de las pantallas o los fotones de rayos x interaccionan y transfieren información. La emulsión consiste en una mezcla homogénea de gelatina y cristales de </a:t>
            </a:r>
            <a:r>
              <a:rPr lang="es-ES" dirty="0" smtClean="0"/>
              <a:t>haluros </a:t>
            </a:r>
            <a:r>
              <a:rPr lang="es-ES" dirty="0" smtClean="0"/>
              <a:t>de plata. Forma un recubrimiento uniforme en una capa de entre 3y 5 µm de grosor.</a:t>
            </a:r>
            <a:br>
              <a:rPr lang="es-ES" dirty="0" smtClean="0"/>
            </a:br>
            <a:r>
              <a:rPr lang="es-ES" dirty="0" smtClean="0"/>
              <a:t>La gelatina es transparente, para así transmitir la luz, y suficientemente porosa para que los productos químicos del procesado penetren hasta los cristales de </a:t>
            </a:r>
            <a:r>
              <a:rPr lang="es-ES" dirty="0" smtClean="0"/>
              <a:t>haluros </a:t>
            </a:r>
            <a:r>
              <a:rPr lang="es-ES" dirty="0" smtClean="0"/>
              <a:t>de plata. Su principal función es la de proporcionar un soporte mecánico para los cristales de </a:t>
            </a:r>
            <a:r>
              <a:rPr lang="es-ES" dirty="0" smtClean="0"/>
              <a:t>haluros </a:t>
            </a:r>
            <a:r>
              <a:rPr lang="es-ES" dirty="0" smtClean="0"/>
              <a:t>de plata, manteniendo los hijos y uniformemente dispersos en el espacio.</a:t>
            </a:r>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a:xfrm>
            <a:off x="304800" y="1554162"/>
            <a:ext cx="6053150" cy="4875234"/>
          </a:xfrm>
        </p:spPr>
        <p:txBody>
          <a:bodyPr>
            <a:normAutofit fontScale="77500" lnSpcReduction="20000"/>
          </a:bodyPr>
          <a:lstStyle/>
          <a:p>
            <a:r>
              <a:rPr lang="es-ES" dirty="0" smtClean="0"/>
              <a:t>El cristal de </a:t>
            </a:r>
            <a:r>
              <a:rPr lang="es-ES" dirty="0" err="1" smtClean="0"/>
              <a:t>haluro</a:t>
            </a:r>
            <a:r>
              <a:rPr lang="es-ES" dirty="0" smtClean="0"/>
              <a:t> de plata es el ingrediente activo de la emulsión fotográfica. En una emulsión típica, el 98% de </a:t>
            </a:r>
            <a:r>
              <a:rPr lang="es-ES" dirty="0" err="1" smtClean="0"/>
              <a:t>haluro</a:t>
            </a:r>
            <a:r>
              <a:rPr lang="es-ES" dirty="0" smtClean="0"/>
              <a:t> de plata es bromuro de plata; el resto es normalmente yoduro de plata. Éstos átomos tienen números atómicos relativamente altos (</a:t>
            </a:r>
            <a:r>
              <a:rPr lang="es-ES" dirty="0" err="1" smtClean="0"/>
              <a:t>ZBr</a:t>
            </a:r>
            <a:r>
              <a:rPr lang="es-ES" dirty="0" smtClean="0"/>
              <a:t> = 35, -</a:t>
            </a:r>
            <a:r>
              <a:rPr lang="es-ES" dirty="0" err="1" smtClean="0"/>
              <a:t>ZAg</a:t>
            </a:r>
            <a:r>
              <a:rPr lang="es-ES" dirty="0" smtClean="0"/>
              <a:t>=47- ZI=53) en comparación con la gelatina y la base (Z+- 7).</a:t>
            </a:r>
            <a:br>
              <a:rPr lang="es-ES" dirty="0" smtClean="0"/>
            </a:br>
            <a:r>
              <a:rPr lang="es-ES" dirty="0" smtClean="0"/>
              <a:t>Dependiendo de la aplicación deseada, los cristales de </a:t>
            </a:r>
            <a:r>
              <a:rPr lang="es-ES" dirty="0" err="1" smtClean="0"/>
              <a:t>haluro</a:t>
            </a:r>
            <a:r>
              <a:rPr lang="es-ES" dirty="0" smtClean="0"/>
              <a:t> de plata pueden tener diversas formas. Los granos tabular es son usados en la mayoría de películas radiográficas.</a:t>
            </a:r>
            <a:endParaRPr lang="es-ES" dirty="0"/>
          </a:p>
        </p:txBody>
      </p:sp>
      <p:pic>
        <p:nvPicPr>
          <p:cNvPr id="2050" name="Picture 2"/>
          <p:cNvPicPr>
            <a:picLocks noChangeAspect="1" noChangeArrowheads="1"/>
          </p:cNvPicPr>
          <p:nvPr/>
        </p:nvPicPr>
        <p:blipFill>
          <a:blip r:embed="rId2"/>
          <a:srcRect/>
          <a:stretch>
            <a:fillRect/>
          </a:stretch>
        </p:blipFill>
        <p:spPr bwMode="auto">
          <a:xfrm>
            <a:off x="6467475" y="1643050"/>
            <a:ext cx="2676525" cy="4929222"/>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TIPOS DE PELICULAS RADIOGRAFICAS </a:t>
            </a:r>
            <a:endParaRPr lang="es-ES" dirty="0"/>
          </a:p>
        </p:txBody>
      </p:sp>
      <p:sp>
        <p:nvSpPr>
          <p:cNvPr id="3" name="2 Marcador de contenido"/>
          <p:cNvSpPr>
            <a:spLocks noGrp="1"/>
          </p:cNvSpPr>
          <p:nvPr>
            <p:ph idx="1"/>
          </p:nvPr>
        </p:nvSpPr>
        <p:spPr/>
        <p:txBody>
          <a:bodyPr>
            <a:normAutofit fontScale="77500" lnSpcReduction="20000"/>
          </a:bodyPr>
          <a:lstStyle/>
          <a:p>
            <a:r>
              <a:rPr lang="es-ES" i="1" dirty="0" smtClean="0"/>
              <a:t>Películas de pantallas:</a:t>
            </a:r>
            <a:r>
              <a:rPr lang="es-ES" dirty="0" smtClean="0"/>
              <a:t/>
            </a:r>
            <a:br>
              <a:rPr lang="es-ES" dirty="0" smtClean="0"/>
            </a:br>
            <a:r>
              <a:rPr lang="es-ES" dirty="0" smtClean="0"/>
              <a:t>La película de pantalla es el receptor de imagen más comúnmente usado en radiología.</a:t>
            </a:r>
            <a:br>
              <a:rPr lang="es-ES" dirty="0" smtClean="0"/>
            </a:br>
            <a:r>
              <a:rPr lang="es-ES" dirty="0" smtClean="0"/>
              <a:t>Características principales:</a:t>
            </a:r>
            <a:br>
              <a:rPr lang="es-ES" dirty="0" smtClean="0"/>
            </a:br>
            <a:r>
              <a:rPr lang="es-ES" dirty="0" smtClean="0"/>
              <a:t>• Contraste: el contraste es inversamente proporcional a su latitud de exposición; las películas de pantalla están disponibles en múltiples latitudes. Habitualmente el fabricante identifica al contraste de estas películas como medio alto o más alto. La diferencia depende del tamaño y distribución de los cristales de </a:t>
            </a:r>
            <a:r>
              <a:rPr lang="es-ES" dirty="0" smtClean="0"/>
              <a:t>haluros </a:t>
            </a:r>
            <a:r>
              <a:rPr lang="es-ES" dirty="0" smtClean="0"/>
              <a:t>de plata. Una emulsión de alto contraste contiene granos de </a:t>
            </a:r>
            <a:r>
              <a:rPr lang="es-ES" dirty="0" smtClean="0"/>
              <a:t>haluros </a:t>
            </a:r>
            <a:r>
              <a:rPr lang="es-ES" dirty="0" smtClean="0"/>
              <a:t>de plata más pequeños con un tamaño de grano relativamente uniforme. Las películas de bajo contraste contiene granos grandes con un rango más amplio de tamaños.</a:t>
            </a:r>
            <a:endParaRPr lang="es-E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dirty="0" smtClean="0"/>
              <a:t>Películas de exposición directa</a:t>
            </a:r>
            <a:endParaRPr lang="es-ES" dirty="0"/>
          </a:p>
        </p:txBody>
      </p:sp>
      <p:sp>
        <p:nvSpPr>
          <p:cNvPr id="3" name="2 Marcador de contenido"/>
          <p:cNvSpPr>
            <a:spLocks noGrp="1"/>
          </p:cNvSpPr>
          <p:nvPr>
            <p:ph idx="1"/>
          </p:nvPr>
        </p:nvSpPr>
        <p:spPr>
          <a:xfrm>
            <a:off x="304800" y="1554162"/>
            <a:ext cx="8686800" cy="5303838"/>
          </a:xfrm>
        </p:spPr>
        <p:txBody>
          <a:bodyPr>
            <a:normAutofit fontScale="70000" lnSpcReduction="20000"/>
          </a:bodyPr>
          <a:lstStyle/>
          <a:p>
            <a:r>
              <a:rPr lang="es-ES" i="1" dirty="0" smtClean="0"/>
              <a:t>:</a:t>
            </a:r>
            <a:r>
              <a:rPr lang="es-ES" dirty="0" smtClean="0"/>
              <a:t/>
            </a:r>
            <a:br>
              <a:rPr lang="es-ES" dirty="0" smtClean="0"/>
            </a:br>
            <a:r>
              <a:rPr lang="es-ES" dirty="0" smtClean="0"/>
              <a:t>La emulsión de una película de exposición directa es más gruesa que la de película de pantalla y contiene una concentración más alta de cristales de </a:t>
            </a:r>
            <a:r>
              <a:rPr lang="es-ES" dirty="0" err="1" smtClean="0"/>
              <a:t>haluro</a:t>
            </a:r>
            <a:r>
              <a:rPr lang="es-ES" dirty="0" smtClean="0"/>
              <a:t> de plata para mejorar la interacción directa con los rayos x. Las películas de exposición directa son menos sensibles a la luz y por lo tanto no deben usarse con pantallas. Se usan habitualmente con un chasis de cartulina, aunque algunas de estas películas están disponibles en envoltorios individuales de papel. Después del procesado, las películas de doble emulsión son planas porque la característica de expansión y contracción de las dos capas de emulsión se compensan mutuamente. Con las películas de emulsión simple, se debe prestar atención al hinchado de la emulsión durante el procesado y su concentración durante el secado. La parte trasera de la base de la película de emulsión simple está recubierta con gelatina transparente para qué él hinchado y concentración de la emulsión estén compensados durante el procesado, asegurando así que la película no se doble.</a:t>
            </a:r>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dirty="0" smtClean="0"/>
              <a:t>Película </a:t>
            </a:r>
            <a:r>
              <a:rPr lang="es-ES" i="1" dirty="0" err="1" smtClean="0"/>
              <a:t>mamográfica</a:t>
            </a:r>
            <a:r>
              <a:rPr lang="es-ES" i="1" dirty="0" smtClean="0"/>
              <a:t>:</a:t>
            </a:r>
            <a:endParaRPr lang="es-ES" dirty="0"/>
          </a:p>
        </p:txBody>
      </p:sp>
      <p:sp>
        <p:nvSpPr>
          <p:cNvPr id="3" name="2 Marcador de contenido"/>
          <p:cNvSpPr>
            <a:spLocks noGrp="1"/>
          </p:cNvSpPr>
          <p:nvPr>
            <p:ph idx="1"/>
          </p:nvPr>
        </p:nvSpPr>
        <p:spPr>
          <a:xfrm>
            <a:off x="304800" y="1554162"/>
            <a:ext cx="6196026" cy="4525963"/>
          </a:xfrm>
        </p:spPr>
        <p:txBody>
          <a:bodyPr>
            <a:normAutofit fontScale="77500" lnSpcReduction="20000"/>
          </a:bodyPr>
          <a:lstStyle/>
          <a:p>
            <a:r>
              <a:rPr lang="es-ES" dirty="0" smtClean="0"/>
              <a:t>La superficie de la base opuesta a la pantalla está recubierta con un tinte especial que absorbe la luz para reducir la reflexión de la luz de la pantalla, la cual se transmite a través de la emulsión y la base. Este efecto se llama formación de halo, y el tinte absorbente es un recubrimiento antihalo. Este antihalo se emplea en todas las películas de pantalla de emulsión simple, y no sólo la </a:t>
            </a:r>
            <a:r>
              <a:rPr lang="es-ES" dirty="0" err="1" smtClean="0"/>
              <a:t>momográfica</a:t>
            </a:r>
            <a:r>
              <a:rPr lang="es-ES" dirty="0" smtClean="0"/>
              <a:t>. </a:t>
            </a:r>
            <a:r>
              <a:rPr lang="es-ES" dirty="0" smtClean="0"/>
              <a:t>Este recubrimiento se elimina durante el procesado para mejorar el visionado.</a:t>
            </a:r>
            <a:endParaRPr lang="es-ES" dirty="0"/>
          </a:p>
        </p:txBody>
      </p:sp>
      <p:pic>
        <p:nvPicPr>
          <p:cNvPr id="3074" name="Picture 2"/>
          <p:cNvPicPr>
            <a:picLocks noChangeAspect="1" noChangeArrowheads="1"/>
          </p:cNvPicPr>
          <p:nvPr/>
        </p:nvPicPr>
        <p:blipFill>
          <a:blip r:embed="rId2"/>
          <a:srcRect/>
          <a:stretch>
            <a:fillRect/>
          </a:stretch>
        </p:blipFill>
        <p:spPr bwMode="auto">
          <a:xfrm>
            <a:off x="6500826" y="1285860"/>
            <a:ext cx="2643174" cy="5286412"/>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Chasis digital</a:t>
            </a:r>
            <a:endParaRPr lang="es-ES" dirty="0"/>
          </a:p>
        </p:txBody>
      </p:sp>
      <p:sp>
        <p:nvSpPr>
          <p:cNvPr id="3" name="2 Marcador de contenido"/>
          <p:cNvSpPr>
            <a:spLocks noGrp="1"/>
          </p:cNvSpPr>
          <p:nvPr>
            <p:ph idx="1"/>
          </p:nvPr>
        </p:nvSpPr>
        <p:spPr/>
        <p:txBody>
          <a:bodyPr/>
          <a:lstStyle/>
          <a:p>
            <a:r>
              <a:rPr lang="es-ES" dirty="0" smtClean="0"/>
              <a:t>Los chasis digitales es la innovación de la tecnología a nivel de receptores de radiación estos tienen la capacidad de grabar la imagen latente en de una exposición para luego ser procesada por un software transforma la imagen en un depositada en una información digital.</a:t>
            </a:r>
          </a:p>
          <a:p>
            <a:r>
              <a:rPr lang="es-ES" dirty="0" smtClean="0"/>
              <a:t> </a:t>
            </a:r>
            <a:endParaRPr lang="es-E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i="1" dirty="0" smtClean="0"/>
              <a:t>Chasis con sistema pantalla-película convencional</a:t>
            </a:r>
            <a:endParaRPr lang="es-ES" dirty="0"/>
          </a:p>
        </p:txBody>
      </p:sp>
      <p:sp>
        <p:nvSpPr>
          <p:cNvPr id="3" name="2 Marcador de contenido"/>
          <p:cNvSpPr>
            <a:spLocks noGrp="1"/>
          </p:cNvSpPr>
          <p:nvPr>
            <p:ph idx="1"/>
          </p:nvPr>
        </p:nvSpPr>
        <p:spPr>
          <a:xfrm>
            <a:off x="304800" y="1554162"/>
            <a:ext cx="6196026" cy="4525963"/>
          </a:xfrm>
        </p:spPr>
        <p:txBody>
          <a:bodyPr>
            <a:normAutofit fontScale="62500" lnSpcReduction="20000"/>
          </a:bodyPr>
          <a:lstStyle/>
          <a:p>
            <a:r>
              <a:rPr lang="es-ES" dirty="0" smtClean="0"/>
              <a:t>Es chasis radiográfico es el sustento de las pantallas intensificadoras y la película radiográfica; resguardando a ésta ultima de la luz.</a:t>
            </a:r>
            <a:br>
              <a:rPr lang="es-ES" dirty="0" smtClean="0"/>
            </a:br>
            <a:r>
              <a:rPr lang="es-ES" dirty="0" smtClean="0"/>
              <a:t>La cubierta frontal debe ser de un material </a:t>
            </a:r>
            <a:r>
              <a:rPr lang="es-ES" dirty="0" smtClean="0"/>
              <a:t>radiolucido</a:t>
            </a:r>
            <a:r>
              <a:rPr lang="es-ES" dirty="0" smtClean="0"/>
              <a:t>, como plástico, aluminio, o en el mejor de los casos fibra de carbono, para no absorber los rayos x formadores de imagen y debe ser lo suficientemente rígida y fuerte como para soportar el apoyo de las estructuras en estudio. Presenta una ventana, </a:t>
            </a:r>
            <a:r>
              <a:rPr lang="es-ES" dirty="0" smtClean="0"/>
              <a:t>radiodensa</a:t>
            </a:r>
            <a:r>
              <a:rPr lang="es-ES" dirty="0" smtClean="0"/>
              <a:t>, para la impresión de los datos </a:t>
            </a:r>
            <a:r>
              <a:rPr lang="es-ES" dirty="0" smtClean="0"/>
              <a:t>identificatorios</a:t>
            </a:r>
            <a:r>
              <a:rPr lang="es-ES" dirty="0" smtClean="0"/>
              <a:t> del estudio. Adjunta, en su interior, se encuentra adosada la pantalla intensificadora anterior. La pantalla posterior se adjunta a la cara posterior del chasis. Entre ambas pantalla se ubica la película radiográfica de doble emulsión.</a:t>
            </a:r>
          </a:p>
          <a:p>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CONCEPTO</a:t>
            </a:r>
            <a:endParaRPr lang="es-ES" dirty="0"/>
          </a:p>
        </p:txBody>
      </p:sp>
      <p:sp>
        <p:nvSpPr>
          <p:cNvPr id="3" name="2 Marcador de contenido"/>
          <p:cNvSpPr>
            <a:spLocks noGrp="1"/>
          </p:cNvSpPr>
          <p:nvPr>
            <p:ph idx="1"/>
          </p:nvPr>
        </p:nvSpPr>
        <p:spPr/>
        <p:txBody>
          <a:bodyPr/>
          <a:lstStyle/>
          <a:p>
            <a:r>
              <a:rPr lang="es-ES" dirty="0" smtClean="0"/>
              <a:t>Un receptor de imagen en radiología es el que retiene la imagen latente proyectada de un objeto o cuerpo después de ser expuesta a los rayos x y plasmada por permanentemente por medio de un proceso químico o digital.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receptores</a:t>
            </a:r>
            <a:endParaRPr lang="es-ES" dirty="0"/>
          </a:p>
        </p:txBody>
      </p:sp>
      <p:sp>
        <p:nvSpPr>
          <p:cNvPr id="3" name="2 Marcador de contenido"/>
          <p:cNvSpPr>
            <a:spLocks noGrp="1"/>
          </p:cNvSpPr>
          <p:nvPr>
            <p:ph idx="1"/>
          </p:nvPr>
        </p:nvSpPr>
        <p:spPr/>
        <p:txBody>
          <a:bodyPr/>
          <a:lstStyle/>
          <a:p>
            <a:r>
              <a:rPr lang="es-ES" dirty="0" smtClean="0"/>
              <a:t>Película radiográfica:</a:t>
            </a:r>
          </a:p>
          <a:p>
            <a:endParaRPr lang="es-ES" dirty="0" smtClean="0"/>
          </a:p>
          <a:p>
            <a:endParaRPr lang="es-ES" dirty="0" smtClean="0"/>
          </a:p>
          <a:p>
            <a:r>
              <a:rPr lang="es-ES" dirty="0" smtClean="0"/>
              <a:t>Chasis para radiografías digitales</a:t>
            </a:r>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Películas radiográficas </a:t>
            </a:r>
            <a:endParaRPr lang="es-ES" dirty="0"/>
          </a:p>
        </p:txBody>
      </p:sp>
      <p:sp>
        <p:nvSpPr>
          <p:cNvPr id="3" name="2 Marcador de contenido"/>
          <p:cNvSpPr>
            <a:spLocks noGrp="1"/>
          </p:cNvSpPr>
          <p:nvPr>
            <p:ph idx="1"/>
          </p:nvPr>
        </p:nvSpPr>
        <p:spPr>
          <a:xfrm>
            <a:off x="304800" y="1554162"/>
            <a:ext cx="6053150" cy="4525963"/>
          </a:xfrm>
        </p:spPr>
        <p:txBody>
          <a:bodyPr/>
          <a:lstStyle/>
          <a:p>
            <a:r>
              <a:rPr lang="es-ES" dirty="0" smtClean="0"/>
              <a:t>Composición: </a:t>
            </a:r>
          </a:p>
          <a:p>
            <a:endParaRPr lang="es-ES" dirty="0" smtClean="0"/>
          </a:p>
          <a:p>
            <a:r>
              <a:rPr lang="es-ES" dirty="0" smtClean="0"/>
              <a:t>Base: material plástico transparente </a:t>
            </a:r>
          </a:p>
          <a:p>
            <a:endParaRPr lang="es-ES" dirty="0" smtClean="0"/>
          </a:p>
          <a:p>
            <a:r>
              <a:rPr lang="es-ES" dirty="0" smtClean="0"/>
              <a:t>Emulsión: gelatina y haluros de plata </a:t>
            </a:r>
          </a:p>
          <a:p>
            <a:endParaRPr lang="es-ES" dirty="0" smtClean="0"/>
          </a:p>
          <a:p>
            <a:endParaRPr lang="es-ES" dirty="0" smtClean="0"/>
          </a:p>
          <a:p>
            <a:endParaRPr lang="es-ES" dirty="0"/>
          </a:p>
        </p:txBody>
      </p:sp>
      <p:pic>
        <p:nvPicPr>
          <p:cNvPr id="1027" name="Picture 3"/>
          <p:cNvPicPr>
            <a:picLocks noChangeAspect="1" noChangeArrowheads="1"/>
          </p:cNvPicPr>
          <p:nvPr/>
        </p:nvPicPr>
        <p:blipFill>
          <a:blip r:embed="rId2"/>
          <a:srcRect/>
          <a:stretch>
            <a:fillRect/>
          </a:stretch>
        </p:blipFill>
        <p:spPr bwMode="auto">
          <a:xfrm>
            <a:off x="6143636" y="1285860"/>
            <a:ext cx="3000365" cy="52864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Película radiográfica:</a:t>
            </a:r>
            <a:br>
              <a:rPr lang="es-ES" dirty="0" smtClean="0"/>
            </a:br>
            <a:endParaRPr lang="es-ES" dirty="0"/>
          </a:p>
        </p:txBody>
      </p:sp>
      <p:sp>
        <p:nvSpPr>
          <p:cNvPr id="3" name="2 Marcador de contenido"/>
          <p:cNvSpPr>
            <a:spLocks noGrp="1"/>
          </p:cNvSpPr>
          <p:nvPr>
            <p:ph idx="1"/>
          </p:nvPr>
        </p:nvSpPr>
        <p:spPr/>
        <p:txBody>
          <a:bodyPr>
            <a:normAutofit fontScale="85000" lnSpcReduction="20000"/>
          </a:bodyPr>
          <a:lstStyle/>
          <a:p>
            <a:r>
              <a:rPr lang="es-ES" dirty="0" smtClean="0"/>
              <a:t>La manufacturación de las películas radiográficas es un proceso preciso que requiere un estricto control de calidad. Las instalaciones de manufacturado deben ser extremadamente limpias ya que la capacidad de la película para reproducir la información de los rayos x puede verse mermada por leves restos de suciedad o de algún tipo de contaminante.</a:t>
            </a:r>
            <a:br>
              <a:rPr lang="es-ES" dirty="0" smtClean="0"/>
            </a:br>
            <a:r>
              <a:rPr lang="es-ES" dirty="0" smtClean="0"/>
              <a:t>Las películas radiográficas tiene un grosor de aproximadamente entre 150 y 300 µm;</a:t>
            </a:r>
            <a:br>
              <a:rPr lang="es-ES" dirty="0" smtClean="0"/>
            </a:br>
            <a:r>
              <a:rPr lang="es-ES" dirty="0" smtClean="0"/>
              <a:t>Consisten básicamente en dos partes: la base y la emulsión.</a:t>
            </a:r>
            <a:br>
              <a:rPr lang="es-ES" dirty="0" smtClean="0"/>
            </a:br>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PELICULA RADIOGRAFICA</a:t>
            </a:r>
            <a:endParaRPr lang="es-ES" dirty="0"/>
          </a:p>
        </p:txBody>
      </p:sp>
      <p:sp>
        <p:nvSpPr>
          <p:cNvPr id="3" name="2 Marcador de contenido"/>
          <p:cNvSpPr>
            <a:spLocks noGrp="1"/>
          </p:cNvSpPr>
          <p:nvPr>
            <p:ph idx="1"/>
          </p:nvPr>
        </p:nvSpPr>
        <p:spPr/>
        <p:txBody>
          <a:bodyPr>
            <a:normAutofit fontScale="77500" lnSpcReduction="20000"/>
          </a:bodyPr>
          <a:lstStyle/>
          <a:p>
            <a:r>
              <a:rPr lang="es-ES" dirty="0" smtClean="0"/>
              <a:t>La mayoría de las películas tienen la emulsión en los dos lados y llaman películas de emulsión doble. Entre la emulsión y la base se encuentra una fina capa de material llamada capa adhesiva. Esta capa permite que la base y la emulsión mantengan un contacto y una integridad apropiados durante el uso y el procesado de la película.</a:t>
            </a:r>
            <a:br>
              <a:rPr lang="es-ES" dirty="0" smtClean="0"/>
            </a:br>
            <a:r>
              <a:rPr lang="es-ES" dirty="0" smtClean="0"/>
              <a:t>La emulsión está contenida en una cubierta protectora de gelatina llamada al recubrimiento. Este recubrimiento protege la emulsión de rasguños, presión y contaminación durante la manipulación, procesado y almacenamiento, y permite una manipulación relativamente descuidada de la película a rayos X. antes de la exposición.</a:t>
            </a:r>
          </a:p>
          <a:p>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base</a:t>
            </a:r>
            <a:endParaRPr lang="es-ES" dirty="0"/>
          </a:p>
        </p:txBody>
      </p:sp>
      <p:sp>
        <p:nvSpPr>
          <p:cNvPr id="3" name="2 Marcador de contenido"/>
          <p:cNvSpPr>
            <a:spLocks noGrp="1"/>
          </p:cNvSpPr>
          <p:nvPr>
            <p:ph idx="1"/>
          </p:nvPr>
        </p:nvSpPr>
        <p:spPr/>
        <p:txBody>
          <a:bodyPr/>
          <a:lstStyle/>
          <a:p>
            <a:r>
              <a:rPr lang="es-ES" b="1" dirty="0" smtClean="0"/>
              <a:t>Función:</a:t>
            </a:r>
          </a:p>
          <a:p>
            <a:r>
              <a:rPr lang="es-ES" sz="2800" dirty="0" smtClean="0"/>
              <a:t>Proporciona el apropiado grado de rigidez y solides para la estabilidad y manejo de la película</a:t>
            </a:r>
          </a:p>
          <a:p>
            <a:endParaRPr lang="es-ES" dirty="0" smtClean="0"/>
          </a:p>
          <a:p>
            <a:r>
              <a:rPr lang="es-ES" b="1" dirty="0" smtClean="0"/>
              <a:t>Grosor:</a:t>
            </a:r>
          </a:p>
          <a:p>
            <a:r>
              <a:rPr lang="es-ES" dirty="0" smtClean="0"/>
              <a:t>180 micrómetros</a:t>
            </a:r>
          </a:p>
          <a:p>
            <a:r>
              <a:rPr lang="es-ES" dirty="0" smtClean="0"/>
              <a:t>La base de la película debe absorber poco agua para un mejor procesado.  </a:t>
            </a: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dirty="0" smtClean="0"/>
              <a:t>Base:</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t/>
            </a:r>
            <a:br>
              <a:rPr lang="es-ES" dirty="0" smtClean="0"/>
            </a:br>
            <a:r>
              <a:rPr lang="es-ES" dirty="0" smtClean="0"/>
              <a:t>La base es la capa más alejada de la película, tiene aproximadamente 1 mm de espesor y sirve principalmente como un soporte mecánico a la capa de fósforo activa. El poliéster es el material de la base más popular.</a:t>
            </a:r>
            <a:br>
              <a:rPr lang="es-ES" dirty="0" smtClean="0"/>
            </a:br>
            <a:r>
              <a:rPr lang="es-ES" dirty="0" smtClean="0"/>
              <a:t>Requerimientos para un material de base de alta calidad:</a:t>
            </a:r>
            <a:br>
              <a:rPr lang="es-ES" dirty="0" smtClean="0"/>
            </a:br>
            <a:r>
              <a:rPr lang="es-ES" dirty="0" smtClean="0"/>
              <a:t>• Dura y resistente a la humedad</a:t>
            </a:r>
            <a:br>
              <a:rPr lang="es-ES" dirty="0" smtClean="0"/>
            </a:br>
            <a:r>
              <a:rPr lang="es-ES" dirty="0" smtClean="0"/>
              <a:t>• Resistente a los daños de la radiación y a la decoloración con el uso</a:t>
            </a:r>
            <a:br>
              <a:rPr lang="es-ES" dirty="0" smtClean="0"/>
            </a:br>
            <a:r>
              <a:rPr lang="es-ES" dirty="0" smtClean="0"/>
              <a:t>• Químicamente inerte.</a:t>
            </a:r>
            <a:br>
              <a:rPr lang="es-ES" dirty="0" smtClean="0"/>
            </a:br>
            <a:r>
              <a:rPr lang="es-ES" dirty="0" smtClean="0"/>
              <a:t>• Flexible</a:t>
            </a:r>
            <a:br>
              <a:rPr lang="es-ES" dirty="0" smtClean="0"/>
            </a:br>
            <a:r>
              <a:rPr lang="es-ES" dirty="0" smtClean="0"/>
              <a:t>• Sin impurezas que serían reproducidas en la imagen.</a:t>
            </a:r>
            <a:br>
              <a:rPr lang="es-ES" dirty="0" smtClean="0"/>
            </a:br>
            <a:r>
              <a:rPr lang="es-ES" dirty="0" smtClean="0"/>
              <a:t>Características de las pantallas</a:t>
            </a:r>
            <a:br>
              <a:rPr lang="es-ES" dirty="0" smtClean="0"/>
            </a:br>
            <a:r>
              <a:rPr lang="es-ES" dirty="0" smtClean="0"/>
              <a:t>• Velocidad.</a:t>
            </a:r>
            <a:br>
              <a:rPr lang="es-ES" dirty="0" smtClean="0"/>
            </a:br>
            <a:r>
              <a:rPr lang="es-ES" dirty="0" smtClean="0"/>
              <a:t>• Ruido.</a:t>
            </a:r>
            <a:br>
              <a:rPr lang="es-ES" dirty="0" smtClean="0"/>
            </a:br>
            <a:r>
              <a:rPr lang="es-ES" dirty="0" smtClean="0"/>
              <a:t>• Resolución espacial.</a:t>
            </a:r>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BASE</a:t>
            </a:r>
            <a:br>
              <a:rPr lang="es-ES" dirty="0" smtClean="0"/>
            </a:br>
            <a:endParaRPr lang="es-ES" dirty="0"/>
          </a:p>
        </p:txBody>
      </p:sp>
      <p:sp>
        <p:nvSpPr>
          <p:cNvPr id="3" name="2 Marcador de contenido"/>
          <p:cNvSpPr>
            <a:spLocks noGrp="1"/>
          </p:cNvSpPr>
          <p:nvPr>
            <p:ph idx="1"/>
          </p:nvPr>
        </p:nvSpPr>
        <p:spPr/>
        <p:txBody>
          <a:bodyPr>
            <a:normAutofit lnSpcReduction="10000"/>
          </a:bodyPr>
          <a:lstStyle/>
          <a:p>
            <a:pPr>
              <a:buNone/>
            </a:pPr>
            <a:endParaRPr lang="es-ES" dirty="0" smtClean="0"/>
          </a:p>
          <a:p>
            <a:r>
              <a:rPr lang="es-ES" dirty="0" smtClean="0"/>
              <a:t>La </a:t>
            </a:r>
            <a:r>
              <a:rPr lang="es-ES" dirty="0" smtClean="0"/>
              <a:t>base es el fundamento de la película radiográfica y su función es la de proveer una estructura rígida que permita el posterior recubrimiento con la emulsión. La base de la película radiográfica en un grosor entre 150 y 300 µm, es </a:t>
            </a:r>
            <a:r>
              <a:rPr lang="es-ES" dirty="0" smtClean="0"/>
              <a:t>semirrígida, </a:t>
            </a:r>
            <a:r>
              <a:rPr lang="es-ES" dirty="0" smtClean="0"/>
              <a:t>traslúcida y está realizada con poliéster.</a:t>
            </a:r>
            <a:br>
              <a:rPr lang="es-ES" dirty="0" smtClean="0"/>
            </a:br>
            <a:endParaRPr lang="es-E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100</TotalTime>
  <Words>597</Words>
  <Application>Microsoft Office PowerPoint</Application>
  <PresentationFormat>Presentación en pantalla (4:3)</PresentationFormat>
  <Paragraphs>53</Paragraphs>
  <Slides>17</Slides>
  <Notes>0</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Viajes</vt:lpstr>
      <vt:lpstr>RECEPTORES DE IMÁGENES </vt:lpstr>
      <vt:lpstr>CONCEPTO</vt:lpstr>
      <vt:lpstr>receptores</vt:lpstr>
      <vt:lpstr>Películas radiográficas </vt:lpstr>
      <vt:lpstr>Película radiográfica: </vt:lpstr>
      <vt:lpstr>PELICULA RADIOGRAFICA</vt:lpstr>
      <vt:lpstr>base</vt:lpstr>
      <vt:lpstr>Base:</vt:lpstr>
      <vt:lpstr>BASE </vt:lpstr>
      <vt:lpstr>Emulsión :</vt:lpstr>
      <vt:lpstr>Emulsión:</vt:lpstr>
      <vt:lpstr>Diapositiva 12</vt:lpstr>
      <vt:lpstr>TIPOS DE PELICULAS RADIOGRAFICAS </vt:lpstr>
      <vt:lpstr>Películas de exposición directa</vt:lpstr>
      <vt:lpstr>Película mamográfica:</vt:lpstr>
      <vt:lpstr>Chasis digital</vt:lpstr>
      <vt:lpstr>Chasis con sistema pantalla-película convencional</vt:lpstr>
    </vt:vector>
  </TitlesOfParts>
  <Company>Windows XP Titan Ultimate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RECEPTORES DE IMÁGENES </dc:title>
  <dc:creator>Admin</dc:creator>
  <cp:lastModifiedBy>PC-01</cp:lastModifiedBy>
  <cp:revision>11</cp:revision>
  <dcterms:created xsi:type="dcterms:W3CDTF">2011-11-11T15:58:04Z</dcterms:created>
  <dcterms:modified xsi:type="dcterms:W3CDTF">2011-11-06T00:17:37Z</dcterms:modified>
</cp:coreProperties>
</file>