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p>
            <a:fld id="{6BEA2053-699D-4F60-934E-20A761A5C67F}" type="datetimeFigureOut">
              <a:rPr lang="es-CO" smtClean="0"/>
              <a:t>16/11/2011</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4C672796-F6E0-4816-84AA-E3BA10F467D2}" type="slidenum">
              <a:rPr lang="es-CO" smtClean="0"/>
              <a:t>‹Nº›</a:t>
            </a:fld>
            <a:endParaRPr lang="es-C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6BEA2053-699D-4F60-934E-20A761A5C67F}" type="datetimeFigureOut">
              <a:rPr lang="es-CO" smtClean="0"/>
              <a:t>16/11/2011</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4C672796-F6E0-4816-84AA-E3BA10F467D2}" type="slidenum">
              <a:rPr lang="es-CO" smtClean="0"/>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6BEA2053-699D-4F60-934E-20A761A5C67F}" type="datetimeFigureOut">
              <a:rPr lang="es-CO" smtClean="0"/>
              <a:t>16/11/2011</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4C672796-F6E0-4816-84AA-E3BA10F467D2}" type="slidenum">
              <a:rPr lang="es-CO" smtClean="0"/>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6BEA2053-699D-4F60-934E-20A761A5C67F}" type="datetimeFigureOut">
              <a:rPr lang="es-CO" smtClean="0"/>
              <a:t>16/11/2011</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4C672796-F6E0-4816-84AA-E3BA10F467D2}" type="slidenum">
              <a:rPr lang="es-CO" smtClean="0"/>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6BEA2053-699D-4F60-934E-20A761A5C67F}" type="datetimeFigureOut">
              <a:rPr lang="es-CO" smtClean="0"/>
              <a:t>16/11/2011</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4C672796-F6E0-4816-84AA-E3BA10F467D2}" type="slidenum">
              <a:rPr lang="es-CO" smtClean="0"/>
              <a:t>‹Nº›</a:t>
            </a:fld>
            <a:endParaRPr lang="es-C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p>
            <a:fld id="{6BEA2053-699D-4F60-934E-20A761A5C67F}" type="datetimeFigureOut">
              <a:rPr lang="es-CO" smtClean="0"/>
              <a:t>16/11/2011</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4C672796-F6E0-4816-84AA-E3BA10F467D2}" type="slidenum">
              <a:rPr lang="es-CO" smtClean="0"/>
              <a:t>‹Nº›</a:t>
            </a:fld>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p:txBody>
          <a:bodyPr/>
          <a:lstStyle/>
          <a:p>
            <a:fld id="{6BEA2053-699D-4F60-934E-20A761A5C67F}" type="datetimeFigureOut">
              <a:rPr lang="es-CO" smtClean="0"/>
              <a:t>16/11/2011</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4C672796-F6E0-4816-84AA-E3BA10F467D2}" type="slidenum">
              <a:rPr lang="es-CO" smtClean="0"/>
              <a:t>‹Nº›</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p:txBody>
          <a:bodyPr/>
          <a:lstStyle/>
          <a:p>
            <a:fld id="{6BEA2053-699D-4F60-934E-20A761A5C67F}" type="datetimeFigureOut">
              <a:rPr lang="es-CO" smtClean="0"/>
              <a:t>16/11/2011</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4C672796-F6E0-4816-84AA-E3BA10F467D2}" type="slidenum">
              <a:rPr lang="es-CO" smtClean="0"/>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6BEA2053-699D-4F60-934E-20A761A5C67F}" type="datetimeFigureOut">
              <a:rPr lang="es-CO" smtClean="0"/>
              <a:t>16/11/2011</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4C672796-F6E0-4816-84AA-E3BA10F467D2}" type="slidenum">
              <a:rPr lang="es-CO" smtClean="0"/>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6BEA2053-699D-4F60-934E-20A761A5C67F}" type="datetimeFigureOut">
              <a:rPr lang="es-CO" smtClean="0"/>
              <a:t>16/11/2011</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4C672796-F6E0-4816-84AA-E3BA10F467D2}" type="slidenum">
              <a:rPr lang="es-CO" smtClean="0"/>
              <a:t>‹Nº›</a:t>
            </a:fld>
            <a:endParaRPr lang="es-C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6BEA2053-699D-4F60-934E-20A761A5C67F}" type="datetimeFigureOut">
              <a:rPr lang="es-CO" smtClean="0"/>
              <a:t>16/11/2011</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4C672796-F6E0-4816-84AA-E3BA10F467D2}" type="slidenum">
              <a:rPr lang="es-CO" smtClean="0"/>
              <a:t>‹Nº›</a:t>
            </a:fld>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EA2053-699D-4F60-934E-20A761A5C67F}" type="datetimeFigureOut">
              <a:rPr lang="es-CO" smtClean="0"/>
              <a:t>16/11/2011</a:t>
            </a:fld>
            <a:endParaRPr lang="es-CO"/>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672796-F6E0-4816-84AA-E3BA10F467D2}" type="slidenum">
              <a:rPr lang="es-CO" smtClean="0"/>
              <a:t>‹Nº›</a:t>
            </a:fld>
            <a:endParaRPr lang="es-C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404665"/>
            <a:ext cx="7772400" cy="1584175"/>
          </a:xfrm>
        </p:spPr>
        <p:txBody>
          <a:bodyPr>
            <a:normAutofit/>
          </a:bodyPr>
          <a:lstStyle/>
          <a:p>
            <a:r>
              <a:rPr lang="es-CO" sz="2800" dirty="0" smtClean="0"/>
              <a:t>RADIACION DISPERSA</a:t>
            </a:r>
            <a:endParaRPr lang="es-CO" sz="2800" dirty="0"/>
          </a:p>
        </p:txBody>
      </p:sp>
      <p:sp>
        <p:nvSpPr>
          <p:cNvPr id="3" name="2 Subtítulo"/>
          <p:cNvSpPr>
            <a:spLocks noGrp="1"/>
          </p:cNvSpPr>
          <p:nvPr>
            <p:ph type="subTitle" idx="1"/>
          </p:nvPr>
        </p:nvSpPr>
        <p:spPr>
          <a:xfrm>
            <a:off x="755576" y="1988840"/>
            <a:ext cx="7560840" cy="3240360"/>
          </a:xfrm>
        </p:spPr>
        <p:txBody>
          <a:bodyPr/>
          <a:lstStyle/>
          <a:p>
            <a:pPr algn="l"/>
            <a:r>
              <a:rPr lang="es-CO" dirty="0"/>
              <a:t>El haz de radiación, al salir del tubo de rayos x, constituye el haz de radiación directa, que al interaccionar con el paciente sufre una serie de </a:t>
            </a:r>
            <a:r>
              <a:rPr lang="es-CO" dirty="0" smtClean="0"/>
              <a:t>cambios.</a:t>
            </a:r>
            <a:endParaRPr lang="es-CO"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buNone/>
            </a:pPr>
            <a:r>
              <a:rPr lang="es-CO" sz="2800" dirty="0"/>
              <a:t> </a:t>
            </a:r>
            <a:r>
              <a:rPr lang="es-CO" sz="2800" dirty="0" smtClean="0"/>
              <a:t>BASE: </a:t>
            </a:r>
            <a:r>
              <a:rPr lang="es-CO" sz="2800" dirty="0"/>
              <a:t>La capa más alejada de la película es la base, sirve principalmente como un soporte mecánico a la capa de fosforo activa. El poliéster es el material de la base más popular en las pantallas intensificadoras radiográficas ya que también lo es para películas radiográficas.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CO" sz="2800" dirty="0" smtClean="0"/>
              <a:t>CAPA REFLEXIVA: </a:t>
            </a:r>
            <a:r>
              <a:rPr lang="es-CO" sz="2800" dirty="0"/>
              <a:t>Entre el fosforo y la base hay una capa reflexiva, cuando los rayos x interactúan con el fosforo, la luz se emite de forma isótropa. Menos de la mitad de la luz se emite en la dirección de la película. La capa reflexiva intercepta la luz dirigida en otras direcciones y la redirige hacia la película. La capa reflexiva incrementa la eficiencia de las pantallas intensificadora.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sp>
        <p:nvSpPr>
          <p:cNvPr id="3" name="2 Marcador de contenido"/>
          <p:cNvSpPr>
            <a:spLocks noGrp="1"/>
          </p:cNvSpPr>
          <p:nvPr>
            <p:ph idx="1"/>
          </p:nvPr>
        </p:nvSpPr>
        <p:spPr/>
        <p:txBody>
          <a:bodyPr/>
          <a:lstStyle/>
          <a:p>
            <a:endParaRPr lang="es-CO"/>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124744"/>
            <a:ext cx="8229600" cy="5001419"/>
          </a:xfrm>
        </p:spPr>
        <p:txBody>
          <a:bodyPr>
            <a:normAutofit fontScale="85000" lnSpcReduction="20000"/>
          </a:bodyPr>
          <a:lstStyle/>
          <a:p>
            <a:r>
              <a:rPr lang="es-CO" dirty="0" smtClean="0"/>
              <a:t>1:  </a:t>
            </a:r>
            <a:r>
              <a:rPr lang="es-CO" dirty="0"/>
              <a:t>Una parte es absorbida por el paciente, por el efecto fotoeléctrico</a:t>
            </a:r>
            <a:r>
              <a:rPr lang="es-CO" dirty="0" smtClean="0"/>
              <a:t>.</a:t>
            </a:r>
          </a:p>
          <a:p>
            <a:r>
              <a:rPr lang="es-CO" dirty="0" smtClean="0"/>
              <a:t>2:</a:t>
            </a:r>
            <a:r>
              <a:rPr lang="es-CO" dirty="0"/>
              <a:t> Otra porción es dispersada en todas las direcciones por el efecto </a:t>
            </a:r>
            <a:r>
              <a:rPr lang="es-CO" dirty="0" err="1"/>
              <a:t>compton</a:t>
            </a:r>
            <a:r>
              <a:rPr lang="es-CO" dirty="0"/>
              <a:t> y constituye la radiación dispersa propiamente dicha</a:t>
            </a:r>
            <a:r>
              <a:rPr lang="es-CO" dirty="0" smtClean="0"/>
              <a:t>.</a:t>
            </a:r>
          </a:p>
          <a:p>
            <a:r>
              <a:rPr lang="es-CO" dirty="0" smtClean="0"/>
              <a:t>3:</a:t>
            </a:r>
            <a:r>
              <a:rPr lang="es-CO" dirty="0"/>
              <a:t> Una última parte atraviesa al paciente dando lugar a la imagen radiográfica. Determinando la cantidad de fotones de este haz que atraviesa el chasis y la película, choca contra el suelo o en las paredes de la sala, haciendo que aumente la dosis de radiación dispersa dentro de la sala donde se realizan las exploraciones. A esta radiación dispersa se le denomina radiación residual.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O" sz="2800" dirty="0" smtClean="0"/>
              <a:t>LIMITACION DEL HAZ (COLIMACION)</a:t>
            </a:r>
            <a:endParaRPr lang="es-CO" sz="2800" dirty="0"/>
          </a:p>
        </p:txBody>
      </p:sp>
      <p:sp>
        <p:nvSpPr>
          <p:cNvPr id="3" name="2 Marcador de contenido"/>
          <p:cNvSpPr>
            <a:spLocks noGrp="1"/>
          </p:cNvSpPr>
          <p:nvPr>
            <p:ph idx="1"/>
          </p:nvPr>
        </p:nvSpPr>
        <p:spPr/>
        <p:txBody>
          <a:bodyPr>
            <a:normAutofit fontScale="92500" lnSpcReduction="10000"/>
          </a:bodyPr>
          <a:lstStyle/>
          <a:p>
            <a:pPr>
              <a:buNone/>
            </a:pPr>
            <a:r>
              <a:rPr lang="es-CO" dirty="0" smtClean="0"/>
              <a:t>     La </a:t>
            </a:r>
            <a:r>
              <a:rPr lang="es-CO" dirty="0"/>
              <a:t>cantidad de radiación dispersa producida en el paciente se disminuye si se restringe el campo de radiación al máximo, haciéndolo corresponder solo con el área de interés clínica esto se consigue utilizando los sistemas de limitación del haz (colimadores), seleccionando al mínimo necesario el volumen atómico irradiado. Gracias a la colimación también se disminuye la dosis de radiación al paciente y al personal profesionalmente expuesto.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O" sz="2800" dirty="0" smtClean="0"/>
              <a:t>REJILLAS ANTIDIFUSORAS</a:t>
            </a:r>
            <a:endParaRPr lang="es-CO" sz="2800" dirty="0"/>
          </a:p>
        </p:txBody>
      </p:sp>
      <p:sp>
        <p:nvSpPr>
          <p:cNvPr id="3" name="2 Marcador de contenido"/>
          <p:cNvSpPr>
            <a:spLocks noGrp="1"/>
          </p:cNvSpPr>
          <p:nvPr>
            <p:ph idx="1"/>
          </p:nvPr>
        </p:nvSpPr>
        <p:spPr>
          <a:xfrm>
            <a:off x="457200" y="1556793"/>
            <a:ext cx="8229600" cy="3888432"/>
          </a:xfrm>
        </p:spPr>
        <p:txBody>
          <a:bodyPr/>
          <a:lstStyle/>
          <a:p>
            <a:pPr>
              <a:buNone/>
            </a:pPr>
            <a:r>
              <a:rPr lang="es-CO" dirty="0" smtClean="0"/>
              <a:t/>
            </a:r>
            <a:br>
              <a:rPr lang="es-CO" dirty="0" smtClean="0"/>
            </a:br>
            <a:r>
              <a:rPr lang="es-CO" dirty="0"/>
              <a:t>La rejilla antidifusora es un dispositivo que se coloca entre el paciente y el receptor de la imagen, absorbe radiación dispersa con la que se consigue mejorar la calidad de la imagen radiológica obtenida.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O" sz="2800" dirty="0" smtClean="0"/>
              <a:t>IMPORTANCIA DE LA DISTANCIA ENTRE EL OBJETO Y LA PELICULA.</a:t>
            </a:r>
            <a:endParaRPr lang="es-CO" sz="2800" dirty="0"/>
          </a:p>
        </p:txBody>
      </p:sp>
      <p:sp>
        <p:nvSpPr>
          <p:cNvPr id="3" name="2 Marcador de contenido"/>
          <p:cNvSpPr>
            <a:spLocks noGrp="1"/>
          </p:cNvSpPr>
          <p:nvPr>
            <p:ph idx="1"/>
          </p:nvPr>
        </p:nvSpPr>
        <p:spPr>
          <a:xfrm>
            <a:off x="457200" y="1600200"/>
            <a:ext cx="8229600" cy="4925144"/>
          </a:xfrm>
        </p:spPr>
        <p:txBody>
          <a:bodyPr>
            <a:normAutofit lnSpcReduction="10000"/>
          </a:bodyPr>
          <a:lstStyle/>
          <a:p>
            <a:pPr>
              <a:buNone/>
            </a:pPr>
            <a:r>
              <a:rPr lang="es-CO" dirty="0" smtClean="0"/>
              <a:t>    La </a:t>
            </a:r>
            <a:r>
              <a:rPr lang="es-CO" dirty="0"/>
              <a:t>radiación dispersa se genera fundamentalmente en el cuerpo del paciente y es de menor energía que la directa. Si se aleja la película del paciente llega a ella menos radiación dispersa, pero por el contrario la imagen aparece aumentada o magnificada en exceso. Esto puede evitarse aumentando la distancia foco-paciente, con el inconveniente añadido de que hay que aumentar la radiación empleada para obtener la imagen.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O" sz="2800" dirty="0" smtClean="0"/>
              <a:t>TUBO DE RAYOS X</a:t>
            </a:r>
            <a:endParaRPr lang="es-CO" sz="2800" dirty="0"/>
          </a:p>
        </p:txBody>
      </p:sp>
      <p:sp>
        <p:nvSpPr>
          <p:cNvPr id="3" name="2 Marcador de contenido"/>
          <p:cNvSpPr>
            <a:spLocks noGrp="1"/>
          </p:cNvSpPr>
          <p:nvPr>
            <p:ph idx="1"/>
          </p:nvPr>
        </p:nvSpPr>
        <p:spPr/>
        <p:txBody>
          <a:bodyPr/>
          <a:lstStyle/>
          <a:p>
            <a:r>
              <a:rPr lang="es-CO" dirty="0"/>
              <a:t>1. Buena distancia focal.</a:t>
            </a:r>
          </a:p>
          <a:p>
            <a:r>
              <a:rPr lang="es-CO" dirty="0"/>
              <a:t>2. Colimación.</a:t>
            </a:r>
          </a:p>
          <a:p>
            <a:r>
              <a:rPr lang="es-CO" dirty="0"/>
              <a:t>3. Distancia objeto película.</a:t>
            </a:r>
          </a:p>
          <a:p>
            <a:r>
              <a:rPr lang="es-CO" dirty="0"/>
              <a:t>4. Comprensión.</a:t>
            </a:r>
          </a:p>
          <a:p>
            <a:r>
              <a:rPr lang="es-CO" dirty="0"/>
              <a:t>5. Rejillas </a:t>
            </a:r>
            <a:r>
              <a:rPr lang="es-CO" dirty="0" err="1"/>
              <a:t>antidifusoras</a:t>
            </a:r>
            <a:r>
              <a:rPr lang="es-CO" dirty="0"/>
              <a:t>.</a:t>
            </a:r>
          </a:p>
          <a:p>
            <a:endParaRPr lang="es-CO"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1052736"/>
          </a:xfrm>
        </p:spPr>
        <p:txBody>
          <a:bodyPr>
            <a:normAutofit/>
          </a:bodyPr>
          <a:lstStyle/>
          <a:p>
            <a:r>
              <a:rPr lang="es-CO" sz="2800" dirty="0" smtClean="0"/>
              <a:t>PANTALLA INTENSIFICADORA FLUORESCENTE</a:t>
            </a:r>
            <a:endParaRPr lang="es-CO" sz="2800" dirty="0"/>
          </a:p>
        </p:txBody>
      </p:sp>
      <p:sp>
        <p:nvSpPr>
          <p:cNvPr id="3" name="2 Marcador de contenido"/>
          <p:cNvSpPr>
            <a:spLocks noGrp="1"/>
          </p:cNvSpPr>
          <p:nvPr>
            <p:ph idx="1"/>
          </p:nvPr>
        </p:nvSpPr>
        <p:spPr>
          <a:xfrm>
            <a:off x="457200" y="980728"/>
            <a:ext cx="8229600" cy="5328592"/>
          </a:xfrm>
        </p:spPr>
        <p:txBody>
          <a:bodyPr>
            <a:normAutofit fontScale="85000" lnSpcReduction="10000"/>
          </a:bodyPr>
          <a:lstStyle/>
          <a:p>
            <a:pPr>
              <a:buNone/>
            </a:pPr>
            <a:r>
              <a:rPr lang="es-CO" dirty="0" smtClean="0"/>
              <a:t/>
            </a:r>
            <a:br>
              <a:rPr lang="es-CO" dirty="0" smtClean="0"/>
            </a:br>
            <a:r>
              <a:rPr lang="es-CO" dirty="0"/>
              <a:t>Los sistemas de pantalla intensificadora disponen de un chasis de película cuya base de metal ligero está orientada hacia el foco de radiación mientras que la parte trasera es prácticamente impermeable a la radiación. En la tapa y la base por el interior del chasis se encuentran pegadas pantallas intensificadoras de acuerdo a la correspondiente cara con emulsión de la película. La pantalla delantera y la pantalla trasera tienen características diferentes y no deben ser confundidas.</a:t>
            </a:r>
            <a:r>
              <a:rPr lang="es-CO" dirty="0" smtClean="0"/>
              <a:t/>
            </a:r>
            <a:br>
              <a:rPr lang="es-CO" dirty="0" smtClean="0"/>
            </a:br>
            <a:r>
              <a:rPr lang="es-CO" dirty="0"/>
              <a:t>La pantalla intensificadora consta </a:t>
            </a:r>
            <a:r>
              <a:rPr lang="es-CO" dirty="0"/>
              <a:t>consta</a:t>
            </a:r>
            <a:r>
              <a:rPr lang="es-CO" dirty="0"/>
              <a:t> de un soporte de plástico sobre el cual se encuentra dispuesta una capa fluorescente y sobre ella, una capa </a:t>
            </a:r>
            <a:r>
              <a:rPr lang="es-CO" dirty="0" smtClean="0"/>
              <a:t>protectora.</a:t>
            </a:r>
            <a:endParaRPr lang="es-CO"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O" sz="2800" dirty="0" smtClean="0"/>
              <a:t>ELEMENTOS QUE CONFORMAN LA PANTALLA INTENSIFICADORA </a:t>
            </a:r>
            <a:endParaRPr lang="es-CO" sz="2800" dirty="0"/>
          </a:p>
        </p:txBody>
      </p:sp>
      <p:sp>
        <p:nvSpPr>
          <p:cNvPr id="3" name="2 Marcador de contenido"/>
          <p:cNvSpPr>
            <a:spLocks noGrp="1"/>
          </p:cNvSpPr>
          <p:nvPr>
            <p:ph idx="1"/>
          </p:nvPr>
        </p:nvSpPr>
        <p:spPr/>
        <p:txBody>
          <a:bodyPr>
            <a:normAutofit/>
          </a:bodyPr>
          <a:lstStyle/>
          <a:p>
            <a:pPr>
              <a:buNone/>
            </a:pPr>
            <a:r>
              <a:rPr lang="es-CO" sz="2800" dirty="0" smtClean="0"/>
              <a:t>     CAPA PROTECTORA: La </a:t>
            </a:r>
            <a:r>
              <a:rPr lang="es-CO" sz="2800" dirty="0"/>
              <a:t>capa de la pantalla intensificadora radiográfica más próxima a la película radiográfica es la capa protectora, esta se aplica para hacerla resistente a la abrasión y al daño producido por el uso. Esta capa también ayuda a eliminar la acumulación de electricidad estática y proporciona una superficie para el lavado habitual sin afectar al fosforo activo.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buNone/>
            </a:pPr>
            <a:r>
              <a:rPr lang="es-CO" sz="2800" dirty="0" smtClean="0"/>
              <a:t>CAPA FLUORESCENTE CON CRISTALES DE FOSFORO: </a:t>
            </a:r>
          </a:p>
          <a:p>
            <a:pPr>
              <a:buNone/>
            </a:pPr>
            <a:r>
              <a:rPr lang="es-CO" sz="2800" dirty="0" smtClean="0"/>
              <a:t>     La </a:t>
            </a:r>
            <a:r>
              <a:rPr lang="es-CO" sz="2800" dirty="0"/>
              <a:t>capa activa de las pantallas intensificadoras radiográficas es el fosforo. El fosforo emite luz durante la estimulación de los rayos x. La acción del fosforo puede demostrarse viendo una cinta o casete en una habitación oscura a través de la ventana protectora de la cabina de control, la pantalla intensificadora brilla intensamente cuando se expone a los rayos x.</a:t>
            </a:r>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TotalTime>
  <Words>515</Words>
  <Application>Microsoft Office PowerPoint</Application>
  <PresentationFormat>Presentación en pantalla (4:3)</PresentationFormat>
  <Paragraphs>25</Paragraphs>
  <Slides>12</Slides>
  <Notes>0</Notes>
  <HiddenSlides>0</HiddenSlides>
  <MMClips>0</MMClips>
  <ScaleCrop>false</ScaleCrop>
  <HeadingPairs>
    <vt:vector size="4" baseType="variant">
      <vt:variant>
        <vt:lpstr>Tema</vt:lpstr>
      </vt:variant>
      <vt:variant>
        <vt:i4>1</vt:i4>
      </vt:variant>
      <vt:variant>
        <vt:lpstr>Títulos de diapositiva</vt:lpstr>
      </vt:variant>
      <vt:variant>
        <vt:i4>12</vt:i4>
      </vt:variant>
    </vt:vector>
  </HeadingPairs>
  <TitlesOfParts>
    <vt:vector size="13" baseType="lpstr">
      <vt:lpstr>Tema de Office</vt:lpstr>
      <vt:lpstr>RADIACION DISPERSA</vt:lpstr>
      <vt:lpstr>Diapositiva 2</vt:lpstr>
      <vt:lpstr>LIMITACION DEL HAZ (COLIMACION)</vt:lpstr>
      <vt:lpstr>REJILLAS ANTIDIFUSORAS</vt:lpstr>
      <vt:lpstr>IMPORTANCIA DE LA DISTANCIA ENTRE EL OBJETO Y LA PELICULA.</vt:lpstr>
      <vt:lpstr>TUBO DE RAYOS X</vt:lpstr>
      <vt:lpstr>PANTALLA INTENSIFICADORA FLUORESCENTE</vt:lpstr>
      <vt:lpstr>ELEMENTOS QUE CONFORMAN LA PANTALLA INTENSIFICADORA </vt:lpstr>
      <vt:lpstr>Diapositiva 9</vt:lpstr>
      <vt:lpstr>Diapositiva 10</vt:lpstr>
      <vt:lpstr>Diapositiva 11</vt:lpstr>
      <vt:lpstr>Diapositiva 12</vt:lpstr>
    </vt:vector>
  </TitlesOfParts>
  <Company>Windows XP Titan Ultimate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RADIACION DISPERSA</dc:title>
  <dc:creator>usuario</dc:creator>
  <cp:lastModifiedBy>usuario</cp:lastModifiedBy>
  <cp:revision>6</cp:revision>
  <dcterms:created xsi:type="dcterms:W3CDTF">2011-11-16T18:58:24Z</dcterms:created>
  <dcterms:modified xsi:type="dcterms:W3CDTF">2011-11-16T19:56:34Z</dcterms:modified>
</cp:coreProperties>
</file>